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3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320D8-2E52-4755-B0CE-40E48712FF53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A2FE7F-08E2-4036-872A-BAD3482942E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280D733-E38B-4A0D-8EF9-F1890F06A31B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3813" y="793750"/>
            <a:ext cx="4271962" cy="3203575"/>
          </a:xfrm>
          <a:ln w="12700" cap="flat">
            <a:solidFill>
              <a:schemeClr val="tx1"/>
            </a:solidFill>
          </a:ln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56100"/>
            <a:ext cx="5029200" cy="4133850"/>
          </a:xfrm>
          <a:noFill/>
          <a:ln/>
        </p:spPr>
        <p:txBody>
          <a:bodyPr lIns="92075" tIns="46038" rIns="92075" bIns="46038"/>
          <a:lstStyle/>
          <a:p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4FC8A3-9007-4AD6-A59F-CCCF063930E6}" type="slidenum">
              <a:rPr lang="en-US" altLang="zh-CN"/>
              <a:pPr/>
              <a:t>4</a:t>
            </a:fld>
            <a:endParaRPr lang="en-US" altLang="zh-CN"/>
          </a:p>
        </p:txBody>
      </p:sp>
      <p:sp>
        <p:nvSpPr>
          <p:cNvPr id="268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8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D16559F-02FC-4336-9C8E-3727B3E57FD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2021/3/11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ChangeArrowheads="1"/>
          </p:cNvSpPr>
          <p:nvPr/>
        </p:nvSpPr>
        <p:spPr bwMode="auto">
          <a:xfrm>
            <a:off x="924279" y="609600"/>
            <a:ext cx="710212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defTabSz="762000" eaLnBrk="0" hangingPunct="0"/>
            <a:r>
              <a:rPr lang="fr-FR" sz="2400" b="1" dirty="0">
                <a:latin typeface="Arial" charset="0"/>
              </a:rPr>
              <a:t>META-ANALYSIS ON THE ROLE</a:t>
            </a:r>
            <a:br>
              <a:rPr lang="fr-FR" sz="2400" b="1" dirty="0">
                <a:latin typeface="Arial" charset="0"/>
              </a:rPr>
            </a:br>
            <a:r>
              <a:rPr lang="fr-FR" sz="2400" b="1" dirty="0">
                <a:latin typeface="Arial" charset="0"/>
              </a:rPr>
              <a:t>OF CHEMOTHERAPY IN NSCLC</a:t>
            </a:r>
            <a:br>
              <a:rPr lang="fr-FR" sz="2400" b="1" dirty="0">
                <a:latin typeface="Arial" charset="0"/>
              </a:rPr>
            </a:br>
            <a:r>
              <a:rPr lang="fr-FR" sz="2400" b="1" dirty="0">
                <a:latin typeface="Arial" charset="0"/>
              </a:rPr>
              <a:t>IGR – MRC </a:t>
            </a:r>
            <a:r>
              <a:rPr lang="fr-FR" sz="2000" b="1" i="1" dirty="0">
                <a:latin typeface="Arial" charset="0"/>
              </a:rPr>
              <a:t>(BMJ 1995)</a:t>
            </a:r>
          </a:p>
        </p:txBody>
      </p:sp>
      <p:sp>
        <p:nvSpPr>
          <p:cNvPr id="35842" name="Rectangle 3"/>
          <p:cNvSpPr>
            <a:spLocks noChangeArrowheads="1"/>
          </p:cNvSpPr>
          <p:nvPr/>
        </p:nvSpPr>
        <p:spPr bwMode="auto">
          <a:xfrm>
            <a:off x="3303412" y="3886201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 i="1">
                <a:latin typeface="Arial" charset="0"/>
              </a:rPr>
              <a:t>S  ±  CT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5132212" y="3886201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 i="1">
                <a:latin typeface="Arial" charset="0"/>
              </a:rPr>
              <a:t>S  +  RT  ±  CT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3303412" y="4699001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3%</a:t>
            </a:r>
          </a:p>
        </p:txBody>
      </p:sp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5208412" y="4699001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2%</a:t>
            </a:r>
          </a:p>
        </p:txBody>
      </p:sp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3318934" y="5257800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5%</a:t>
            </a:r>
          </a:p>
        </p:txBody>
      </p:sp>
      <p:sp>
        <p:nvSpPr>
          <p:cNvPr id="35847" name="Rectangle 8"/>
          <p:cNvSpPr>
            <a:spLocks noChangeArrowheads="1"/>
          </p:cNvSpPr>
          <p:nvPr/>
        </p:nvSpPr>
        <p:spPr bwMode="auto">
          <a:xfrm>
            <a:off x="5147734" y="5257800"/>
            <a:ext cx="1888067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2%</a:t>
            </a:r>
          </a:p>
        </p:txBody>
      </p:sp>
      <p:sp>
        <p:nvSpPr>
          <p:cNvPr id="35848" name="Line 9"/>
          <p:cNvSpPr>
            <a:spLocks noChangeShapeType="1"/>
          </p:cNvSpPr>
          <p:nvPr/>
        </p:nvSpPr>
        <p:spPr bwMode="auto">
          <a:xfrm>
            <a:off x="2016479" y="4343400"/>
            <a:ext cx="5109633" cy="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2016479" y="4699001"/>
            <a:ext cx="1617133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 2 years</a:t>
            </a:r>
          </a:p>
        </p:txBody>
      </p:sp>
      <p:sp>
        <p:nvSpPr>
          <p:cNvPr id="35850" name="Rectangle 11"/>
          <p:cNvSpPr>
            <a:spLocks noChangeArrowheads="1"/>
          </p:cNvSpPr>
          <p:nvPr/>
        </p:nvSpPr>
        <p:spPr bwMode="auto">
          <a:xfrm>
            <a:off x="1964267" y="5334001"/>
            <a:ext cx="1413933" cy="36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defTabSz="762000" eaLnBrk="0" hangingPunct="0">
              <a:spcBef>
                <a:spcPct val="50000"/>
              </a:spcBef>
            </a:pPr>
            <a:r>
              <a:rPr lang="fr-FR" b="1">
                <a:latin typeface="Arial" charset="0"/>
              </a:rPr>
              <a:t> 5 years</a:t>
            </a:r>
          </a:p>
        </p:txBody>
      </p:sp>
      <p:sp>
        <p:nvSpPr>
          <p:cNvPr id="35851" name="Line 12"/>
          <p:cNvSpPr>
            <a:spLocks noChangeShapeType="1"/>
          </p:cNvSpPr>
          <p:nvPr/>
        </p:nvSpPr>
        <p:spPr bwMode="auto">
          <a:xfrm>
            <a:off x="3303412" y="3810000"/>
            <a:ext cx="0" cy="213360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52" name="Line 13"/>
          <p:cNvSpPr>
            <a:spLocks noChangeShapeType="1"/>
          </p:cNvSpPr>
          <p:nvPr/>
        </p:nvSpPr>
        <p:spPr bwMode="auto">
          <a:xfrm>
            <a:off x="5199945" y="3810000"/>
            <a:ext cx="0" cy="2133600"/>
          </a:xfrm>
          <a:prstGeom prst="line">
            <a:avLst/>
          </a:prstGeom>
          <a:noFill/>
          <a:ln w="12700">
            <a:solidFill>
              <a:srgbClr val="FFFFFF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5853" name="AutoShape 14"/>
          <p:cNvSpPr>
            <a:spLocks noChangeArrowheads="1"/>
          </p:cNvSpPr>
          <p:nvPr/>
        </p:nvSpPr>
        <p:spPr bwMode="auto">
          <a:xfrm>
            <a:off x="1043608" y="3816350"/>
            <a:ext cx="7272808" cy="2420962"/>
          </a:xfrm>
          <a:prstGeom prst="roundRect">
            <a:avLst>
              <a:gd name="adj" fmla="val 12495"/>
            </a:avLst>
          </a:prstGeom>
          <a:noFill/>
          <a:ln w="1270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35854" name="Rectangle 15"/>
          <p:cNvSpPr>
            <a:spLocks noChangeArrowheads="1"/>
          </p:cNvSpPr>
          <p:nvPr/>
        </p:nvSpPr>
        <p:spPr bwMode="auto">
          <a:xfrm>
            <a:off x="203200" y="2971800"/>
            <a:ext cx="8737600" cy="46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 defTabSz="762000" eaLnBrk="0" hangingPunct="0">
              <a:spcBef>
                <a:spcPct val="50000"/>
              </a:spcBef>
            </a:pPr>
            <a:r>
              <a:rPr lang="fr-FR" sz="2400" b="1">
                <a:latin typeface="Arial" charset="0"/>
              </a:rPr>
              <a:t>Absolute benefit with cisplatin containing regimens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AA317B-0D91-4B97-8231-28F129AE4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/>
              <a:t>1995</a:t>
            </a:r>
            <a:r>
              <a:rPr lang="zh-CN" altLang="en-US" dirty="0"/>
              <a:t>年，荟萃分析：含顺铂辅助治疗能获益</a:t>
            </a:r>
            <a:endParaRPr lang="en-US" dirty="0"/>
          </a:p>
        </p:txBody>
      </p:sp>
      <p:sp>
        <p:nvSpPr>
          <p:cNvPr id="4" name="Rectangle 41">
            <a:extLst>
              <a:ext uri="{FF2B5EF4-FFF2-40B4-BE49-F238E27FC236}">
                <a16:creationId xmlns:a16="http://schemas.microsoft.com/office/drawing/2014/main" id="{E3232E6B-40A8-434A-A3F7-F1DD3419D4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2588" y="6489700"/>
            <a:ext cx="3573462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1100" i="1">
                <a:solidFill>
                  <a:srgbClr val="FF0000"/>
                </a:solidFill>
                <a:ea typeface="微软雅黑" panose="020B0503020204020204" pitchFamily="34" charset="-122"/>
              </a:rPr>
              <a:t>NSCLC collaborative group. </a:t>
            </a:r>
            <a:r>
              <a:rPr lang="en-US" altLang="zh-CN" sz="1100" i="1" dirty="0">
                <a:solidFill>
                  <a:srgbClr val="FF0000"/>
                </a:solidFill>
                <a:ea typeface="微软雅黑" panose="020B0503020204020204" pitchFamily="34" charset="-122"/>
              </a:rPr>
              <a:t>BMJ 1995; 311:899-909.</a:t>
            </a:r>
          </a:p>
        </p:txBody>
      </p:sp>
      <p:sp>
        <p:nvSpPr>
          <p:cNvPr id="5" name="Rectangle 43">
            <a:extLst>
              <a:ext uri="{FF2B5EF4-FFF2-40B4-BE49-F238E27FC236}">
                <a16:creationId xmlns:a16="http://schemas.microsoft.com/office/drawing/2014/main" id="{273D3D89-9852-481D-8BFC-3DB5195CC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1050" y="1376363"/>
            <a:ext cx="55848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NSCLCCG 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荟萃分析 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(8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项研究，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1394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例患者</a:t>
            </a:r>
            <a:r>
              <a:rPr lang="en-US" altLang="zh-CN" dirty="0">
                <a:solidFill>
                  <a:srgbClr val="FF0000"/>
                </a:solidFill>
                <a:ea typeface="黑体" panose="02010609060101010101" pitchFamily="49" charset="-122"/>
              </a:rPr>
              <a:t>)</a:t>
            </a:r>
          </a:p>
        </p:txBody>
      </p:sp>
      <p:graphicFrame>
        <p:nvGraphicFramePr>
          <p:cNvPr id="6" name="Group 97">
            <a:extLst>
              <a:ext uri="{FF2B5EF4-FFF2-40B4-BE49-F238E27FC236}">
                <a16:creationId xmlns:a16="http://schemas.microsoft.com/office/drawing/2014/main" id="{2F901DBB-706D-482A-B128-ECD79FC754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6008494"/>
              </p:ext>
            </p:extLst>
          </p:nvPr>
        </p:nvGraphicFramePr>
        <p:xfrm>
          <a:off x="215900" y="1989138"/>
          <a:ext cx="3200400" cy="4180143"/>
        </p:xfrm>
        <a:graphic>
          <a:graphicData uri="http://schemas.openxmlformats.org/drawingml/2006/table">
            <a:tbl>
              <a:tblPr/>
              <a:tblGrid>
                <a:gridCol w="1273175">
                  <a:extLst>
                    <a:ext uri="{9D8B030D-6E8A-4147-A177-3AD203B41FA5}">
                      <a16:colId xmlns:a16="http://schemas.microsoft.com/office/drawing/2014/main" val="2420670096"/>
                    </a:ext>
                  </a:extLst>
                </a:gridCol>
                <a:gridCol w="1116013">
                  <a:extLst>
                    <a:ext uri="{9D8B030D-6E8A-4147-A177-3AD203B41FA5}">
                      <a16:colId xmlns:a16="http://schemas.microsoft.com/office/drawing/2014/main" val="2971800460"/>
                    </a:ext>
                  </a:extLst>
                </a:gridCol>
                <a:gridCol w="811212">
                  <a:extLst>
                    <a:ext uri="{9D8B030D-6E8A-4147-A177-3AD203B41FA5}">
                      <a16:colId xmlns:a16="http://schemas.microsoft.com/office/drawing/2014/main" val="3847551540"/>
                    </a:ext>
                  </a:extLst>
                </a:gridCol>
              </a:tblGrid>
              <a:tr h="612775"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药物</a:t>
                      </a:r>
                    </a:p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(</a:t>
                      </a:r>
                      <a:r>
                        <a:rPr kumimoji="0" lang="zh-CN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研究数</a:t>
                      </a:r>
                      <a:r>
                        <a:rPr kumimoji="0" lang="en-US" altLang="zh-CN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/</a:t>
                      </a:r>
                      <a:r>
                        <a:rPr kumimoji="0" lang="zh-CN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例数</a:t>
                      </a:r>
                      <a:r>
                        <a:rPr kumimoji="0" lang="en-US" altLang="zh-CN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)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HR</a:t>
                      </a:r>
                    </a:p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[95%CI]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33"/>
                    </a:solidFill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P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413618"/>
                  </a:ext>
                </a:extLst>
              </a:tr>
              <a:tr h="1149350"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烷化剂</a:t>
                      </a:r>
                    </a:p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(5/2145)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1.15</a:t>
                      </a:r>
                    </a:p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[1.04-1.27]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0.005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3671992"/>
                  </a:ext>
                </a:extLst>
              </a:tr>
              <a:tr h="1147763"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其他药物</a:t>
                      </a:r>
                    </a:p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(3/818)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0.89</a:t>
                      </a:r>
                    </a:p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[0.72-1.11]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0.30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042190"/>
                  </a:ext>
                </a:extLst>
              </a:tr>
              <a:tr h="1149350"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含顺铂方案</a:t>
                      </a:r>
                    </a:p>
                    <a:p>
                      <a:pPr marL="36513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(8/1394)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0.87</a:t>
                      </a:r>
                    </a:p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14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[0.74-1.02]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6513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FF00"/>
                        </a:buClr>
                        <a:buFont typeface="Wingdings" panose="05000000000000000000" pitchFamily="2" charset="2"/>
                        <a:defRPr sz="2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1pPr>
                      <a:lvl2pPr marL="742950" indent="-28575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FFCC00"/>
                        </a:buClr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2pPr>
                      <a:lvl3pPr marL="11430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20000"/>
                        </a:spcAft>
                        <a:buClr>
                          <a:srgbClr val="D2C800"/>
                        </a:buClr>
                        <a:buSzPct val="80000"/>
                        <a:buFont typeface="Wingdings" panose="05000000000000000000" pitchFamily="2" charset="2"/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3pPr>
                      <a:lvl4pPr marL="16002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4pPr>
                      <a:lvl5pPr marL="2057400" indent="-228600" eaLnBrk="0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5pPr>
                      <a:lvl6pPr marL="25146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6pPr>
                      <a:lvl7pPr marL="29718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7pPr>
                      <a:lvl8pPr marL="34290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8pPr>
                      <a:lvl9pPr marL="3886200" indent="-228600" eaLnBrk="0" fontAlgn="base" hangingPunct="0">
                        <a:lnSpc>
                          <a:spcPct val="120000"/>
                        </a:lnSpc>
                        <a:spcBef>
                          <a:spcPct val="20000"/>
                        </a:spcBef>
                        <a:spcAft>
                          <a:spcPct val="10000"/>
                        </a:spcAft>
                        <a:defRPr sz="16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36513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FFFF00"/>
                        </a:buClr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0.08</a:t>
                      </a:r>
                    </a:p>
                  </a:txBody>
                  <a:tcPr marL="90000" marR="90000" marT="46800" marB="4680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586358"/>
                  </a:ext>
                </a:extLst>
              </a:tr>
            </a:tbl>
          </a:graphicData>
        </a:graphic>
      </p:graphicFrame>
      <p:grpSp>
        <p:nvGrpSpPr>
          <p:cNvPr id="7" name="Group 101">
            <a:extLst>
              <a:ext uri="{FF2B5EF4-FFF2-40B4-BE49-F238E27FC236}">
                <a16:creationId xmlns:a16="http://schemas.microsoft.com/office/drawing/2014/main" id="{649719C8-730B-429B-BD3F-C4DD1EB1457D}"/>
              </a:ext>
            </a:extLst>
          </p:cNvPr>
          <p:cNvGrpSpPr>
            <a:grpSpLocks/>
          </p:cNvGrpSpPr>
          <p:nvPr/>
        </p:nvGrpSpPr>
        <p:grpSpPr bwMode="auto">
          <a:xfrm>
            <a:off x="3506789" y="1989138"/>
            <a:ext cx="5340351" cy="4516437"/>
            <a:chOff x="2209" y="1253"/>
            <a:chExt cx="3364" cy="2845"/>
          </a:xfrm>
        </p:grpSpPr>
        <p:sp>
          <p:nvSpPr>
            <p:cNvPr id="8" name="Text Box 37">
              <a:extLst>
                <a:ext uri="{FF2B5EF4-FFF2-40B4-BE49-F238E27FC236}">
                  <a16:creationId xmlns:a16="http://schemas.microsoft.com/office/drawing/2014/main" id="{B6173912-F76E-413B-913D-0EED5D8784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2" y="3906"/>
              <a:ext cx="1465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1400">
                  <a:solidFill>
                    <a:srgbClr val="FF0000"/>
                  </a:solidFill>
                  <a:ea typeface="黑体" pitchFamily="49" charset="-122"/>
                </a:rPr>
                <a:t>时间 </a:t>
              </a:r>
              <a:r>
                <a:rPr lang="en-US" altLang="zh-CN" sz="1400">
                  <a:solidFill>
                    <a:srgbClr val="FF0000"/>
                  </a:solidFill>
                  <a:ea typeface="黑体" pitchFamily="49" charset="-122"/>
                </a:rPr>
                <a:t>(</a:t>
              </a:r>
              <a:r>
                <a:rPr lang="zh-CN" altLang="en-US" sz="1400">
                  <a:solidFill>
                    <a:srgbClr val="FF0000"/>
                  </a:solidFill>
                  <a:ea typeface="黑体" pitchFamily="49" charset="-122"/>
                </a:rPr>
                <a:t>月</a:t>
              </a:r>
              <a:r>
                <a:rPr lang="en-US" altLang="zh-CN" sz="1400">
                  <a:solidFill>
                    <a:srgbClr val="FF0000"/>
                  </a:solidFill>
                  <a:ea typeface="黑体" pitchFamily="49" charset="-122"/>
                </a:rPr>
                <a:t>)</a:t>
              </a:r>
            </a:p>
          </p:txBody>
        </p:sp>
        <p:grpSp>
          <p:nvGrpSpPr>
            <p:cNvPr id="9" name="Group 100">
              <a:extLst>
                <a:ext uri="{FF2B5EF4-FFF2-40B4-BE49-F238E27FC236}">
                  <a16:creationId xmlns:a16="http://schemas.microsoft.com/office/drawing/2014/main" id="{7DEA39EC-93C2-4C3F-914E-BD076A513F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09" y="1253"/>
              <a:ext cx="3364" cy="2655"/>
              <a:chOff x="2209" y="1253"/>
              <a:chExt cx="3364" cy="2655"/>
            </a:xfrm>
          </p:grpSpPr>
          <p:sp>
            <p:nvSpPr>
              <p:cNvPr id="10" name="Line 6">
                <a:extLst>
                  <a:ext uri="{FF2B5EF4-FFF2-40B4-BE49-F238E27FC236}">
                    <a16:creationId xmlns:a16="http://schemas.microsoft.com/office/drawing/2014/main" id="{7BD047E5-F2DB-45D6-B1E7-640ED45E81E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0" y="1313"/>
                <a:ext cx="0" cy="24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1" name="Line 7">
                <a:extLst>
                  <a:ext uri="{FF2B5EF4-FFF2-40B4-BE49-F238E27FC236}">
                    <a16:creationId xmlns:a16="http://schemas.microsoft.com/office/drawing/2014/main" id="{7DDE6A04-F2EC-478A-AA8C-3AE88CF5CA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3732"/>
                <a:ext cx="288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2" name="Line 8">
                <a:extLst>
                  <a:ext uri="{FF2B5EF4-FFF2-40B4-BE49-F238E27FC236}">
                    <a16:creationId xmlns:a16="http://schemas.microsoft.com/office/drawing/2014/main" id="{FDBE7BFC-0BB2-40FF-BCE2-2893F94CB4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3248"/>
                <a:ext cx="6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3" name="Line 9">
                <a:extLst>
                  <a:ext uri="{FF2B5EF4-FFF2-40B4-BE49-F238E27FC236}">
                    <a16:creationId xmlns:a16="http://schemas.microsoft.com/office/drawing/2014/main" id="{B5E701CB-A436-4F6C-8C2A-A7B919FB29E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2772"/>
                <a:ext cx="6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4" name="Line 10">
                <a:extLst>
                  <a:ext uri="{FF2B5EF4-FFF2-40B4-BE49-F238E27FC236}">
                    <a16:creationId xmlns:a16="http://schemas.microsoft.com/office/drawing/2014/main" id="{0D0A2B09-C85A-40B8-B3A6-653A02D614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2285"/>
                <a:ext cx="6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5" name="Line 11">
                <a:extLst>
                  <a:ext uri="{FF2B5EF4-FFF2-40B4-BE49-F238E27FC236}">
                    <a16:creationId xmlns:a16="http://schemas.microsoft.com/office/drawing/2014/main" id="{8E40E121-FD91-427C-8202-8FE3B3755CA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1812"/>
                <a:ext cx="6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6" name="Line 12">
                <a:extLst>
                  <a:ext uri="{FF2B5EF4-FFF2-40B4-BE49-F238E27FC236}">
                    <a16:creationId xmlns:a16="http://schemas.microsoft.com/office/drawing/2014/main" id="{F1D5E51D-1048-41DF-B8F6-ADA1ABE898D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29" y="1321"/>
                <a:ext cx="67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7" name="Line 13">
                <a:extLst>
                  <a:ext uri="{FF2B5EF4-FFF2-40B4-BE49-F238E27FC236}">
                    <a16:creationId xmlns:a16="http://schemas.microsoft.com/office/drawing/2014/main" id="{E7C339FE-3DE2-4C67-BFAA-DC61F2C021C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263" y="3724"/>
                <a:ext cx="0" cy="5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8" name="Line 14">
                <a:extLst>
                  <a:ext uri="{FF2B5EF4-FFF2-40B4-BE49-F238E27FC236}">
                    <a16:creationId xmlns:a16="http://schemas.microsoft.com/office/drawing/2014/main" id="{D88FE240-A6C1-4B38-96BD-84E5AF6C1C8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817" y="3724"/>
                <a:ext cx="0" cy="5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19" name="Line 15">
                <a:extLst>
                  <a:ext uri="{FF2B5EF4-FFF2-40B4-BE49-F238E27FC236}">
                    <a16:creationId xmlns:a16="http://schemas.microsoft.com/office/drawing/2014/main" id="{524753AF-2324-4E2A-8859-DE88E9531B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383" y="3724"/>
                <a:ext cx="0" cy="5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20" name="Line 16">
                <a:extLst>
                  <a:ext uri="{FF2B5EF4-FFF2-40B4-BE49-F238E27FC236}">
                    <a16:creationId xmlns:a16="http://schemas.microsoft.com/office/drawing/2014/main" id="{7A6F1172-1170-4A61-AC1B-4E097DDD4D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948" y="3724"/>
                <a:ext cx="0" cy="5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21" name="Line 17">
                <a:extLst>
                  <a:ext uri="{FF2B5EF4-FFF2-40B4-BE49-F238E27FC236}">
                    <a16:creationId xmlns:a16="http://schemas.microsoft.com/office/drawing/2014/main" id="{C044A84B-F6BD-4BDD-A8EC-272D0A155A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502" y="3724"/>
                <a:ext cx="0" cy="57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22" name="Text Box 18">
                <a:extLst>
                  <a:ext uri="{FF2B5EF4-FFF2-40B4-BE49-F238E27FC236}">
                    <a16:creationId xmlns:a16="http://schemas.microsoft.com/office/drawing/2014/main" id="{9FBB2204-CCDD-48A5-9080-CC8D0FA11C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05" y="1253"/>
                <a:ext cx="188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100</a:t>
                </a:r>
              </a:p>
            </p:txBody>
          </p:sp>
          <p:sp>
            <p:nvSpPr>
              <p:cNvPr id="23" name="Text Box 19">
                <a:extLst>
                  <a:ext uri="{FF2B5EF4-FFF2-40B4-BE49-F238E27FC236}">
                    <a16:creationId xmlns:a16="http://schemas.microsoft.com/office/drawing/2014/main" id="{82485EAE-056A-4DE5-B8FC-3B97011A004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8" y="1746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80</a:t>
                </a:r>
              </a:p>
            </p:txBody>
          </p:sp>
          <p:sp>
            <p:nvSpPr>
              <p:cNvPr id="24" name="Text Box 20">
                <a:extLst>
                  <a:ext uri="{FF2B5EF4-FFF2-40B4-BE49-F238E27FC236}">
                    <a16:creationId xmlns:a16="http://schemas.microsoft.com/office/drawing/2014/main" id="{7EBFED4C-98CE-4265-9418-2B30E090B08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8" y="2201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60</a:t>
                </a:r>
              </a:p>
            </p:txBody>
          </p:sp>
          <p:sp>
            <p:nvSpPr>
              <p:cNvPr id="25" name="Text Box 21">
                <a:extLst>
                  <a:ext uri="{FF2B5EF4-FFF2-40B4-BE49-F238E27FC236}">
                    <a16:creationId xmlns:a16="http://schemas.microsoft.com/office/drawing/2014/main" id="{35F1CCF8-56F3-4D01-967E-9AB756B032E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8" y="2697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40</a:t>
                </a:r>
              </a:p>
            </p:txBody>
          </p:sp>
          <p:sp>
            <p:nvSpPr>
              <p:cNvPr id="26" name="Text Box 22">
                <a:extLst>
                  <a:ext uri="{FF2B5EF4-FFF2-40B4-BE49-F238E27FC236}">
                    <a16:creationId xmlns:a16="http://schemas.microsoft.com/office/drawing/2014/main" id="{636B140B-AE0F-4B90-B1CD-7D4D86599E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68" y="3180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20</a:t>
                </a:r>
              </a:p>
            </p:txBody>
          </p:sp>
          <p:sp>
            <p:nvSpPr>
              <p:cNvPr id="27" name="Text Box 23">
                <a:extLst>
                  <a:ext uri="{FF2B5EF4-FFF2-40B4-BE49-F238E27FC236}">
                    <a16:creationId xmlns:a16="http://schemas.microsoft.com/office/drawing/2014/main" id="{7DC2DAF4-F63F-434A-9BB6-88415D325A1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30" y="3649"/>
                <a:ext cx="63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0</a:t>
                </a:r>
              </a:p>
            </p:txBody>
          </p:sp>
          <p:sp>
            <p:nvSpPr>
              <p:cNvPr id="28" name="Text Box 24">
                <a:extLst>
                  <a:ext uri="{FF2B5EF4-FFF2-40B4-BE49-F238E27FC236}">
                    <a16:creationId xmlns:a16="http://schemas.microsoft.com/office/drawing/2014/main" id="{571A41D5-35A2-4827-B833-0DF91959C1F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662" y="3772"/>
                <a:ext cx="63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0</a:t>
                </a:r>
              </a:p>
            </p:txBody>
          </p:sp>
          <p:sp>
            <p:nvSpPr>
              <p:cNvPr id="29" name="Text Box 25">
                <a:extLst>
                  <a:ext uri="{FF2B5EF4-FFF2-40B4-BE49-F238E27FC236}">
                    <a16:creationId xmlns:a16="http://schemas.microsoft.com/office/drawing/2014/main" id="{B8A501E4-ECDB-4174-BED7-1305F2941A6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97" y="3772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12</a:t>
                </a:r>
              </a:p>
            </p:txBody>
          </p:sp>
          <p:sp>
            <p:nvSpPr>
              <p:cNvPr id="30" name="Text Box 26">
                <a:extLst>
                  <a:ext uri="{FF2B5EF4-FFF2-40B4-BE49-F238E27FC236}">
                    <a16:creationId xmlns:a16="http://schemas.microsoft.com/office/drawing/2014/main" id="{6706EB0A-00E3-45D3-B3DD-1F5DBC1015E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61" y="3772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24</a:t>
                </a:r>
              </a:p>
            </p:txBody>
          </p:sp>
          <p:sp>
            <p:nvSpPr>
              <p:cNvPr id="31" name="Text Box 27">
                <a:extLst>
                  <a:ext uri="{FF2B5EF4-FFF2-40B4-BE49-F238E27FC236}">
                    <a16:creationId xmlns:a16="http://schemas.microsoft.com/office/drawing/2014/main" id="{633B348E-229B-4C90-8B5A-E18594715A5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23" y="3772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36</a:t>
                </a:r>
              </a:p>
            </p:txBody>
          </p:sp>
          <p:sp>
            <p:nvSpPr>
              <p:cNvPr id="32" name="Text Box 28">
                <a:extLst>
                  <a:ext uri="{FF2B5EF4-FFF2-40B4-BE49-F238E27FC236}">
                    <a16:creationId xmlns:a16="http://schemas.microsoft.com/office/drawing/2014/main" id="{8582967D-0D69-4237-BE46-4517B7390D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90" y="3772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48</a:t>
                </a:r>
              </a:p>
            </p:txBody>
          </p:sp>
          <p:sp>
            <p:nvSpPr>
              <p:cNvPr id="33" name="Text Box 29">
                <a:extLst>
                  <a:ext uri="{FF2B5EF4-FFF2-40B4-BE49-F238E27FC236}">
                    <a16:creationId xmlns:a16="http://schemas.microsoft.com/office/drawing/2014/main" id="{C6B39F76-84BC-4871-A75E-B47BE848C17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48" y="3772"/>
                <a:ext cx="125" cy="1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en-US" altLang="zh-CN" sz="14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60</a:t>
                </a:r>
              </a:p>
            </p:txBody>
          </p:sp>
          <p:sp>
            <p:nvSpPr>
              <p:cNvPr id="34" name="Freeform 30">
                <a:extLst>
                  <a:ext uri="{FF2B5EF4-FFF2-40B4-BE49-F238E27FC236}">
                    <a16:creationId xmlns:a16="http://schemas.microsoft.com/office/drawing/2014/main" id="{34FEC0C7-061C-4175-91F5-E30CFA883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3" y="1318"/>
                <a:ext cx="2779" cy="1138"/>
              </a:xfrm>
              <a:custGeom>
                <a:avLst/>
                <a:gdLst>
                  <a:gd name="T0" fmla="*/ 0 w 1294"/>
                  <a:gd name="T1" fmla="*/ 0 h 480"/>
                  <a:gd name="T2" fmla="*/ 185 w 1294"/>
                  <a:gd name="T3" fmla="*/ 17 h 480"/>
                  <a:gd name="T4" fmla="*/ 627 w 1294"/>
                  <a:gd name="T5" fmla="*/ 180 h 480"/>
                  <a:gd name="T6" fmla="*/ 752 w 1294"/>
                  <a:gd name="T7" fmla="*/ 299 h 480"/>
                  <a:gd name="T8" fmla="*/ 1250 w 1294"/>
                  <a:gd name="T9" fmla="*/ 557 h 480"/>
                  <a:gd name="T10" fmla="*/ 1439 w 1294"/>
                  <a:gd name="T11" fmla="*/ 820 h 480"/>
                  <a:gd name="T12" fmla="*/ 1583 w 1294"/>
                  <a:gd name="T13" fmla="*/ 844 h 480"/>
                  <a:gd name="T14" fmla="*/ 1804 w 1294"/>
                  <a:gd name="T15" fmla="*/ 1012 h 480"/>
                  <a:gd name="T16" fmla="*/ 1840 w 1294"/>
                  <a:gd name="T17" fmla="*/ 1091 h 480"/>
                  <a:gd name="T18" fmla="*/ 2330 w 1294"/>
                  <a:gd name="T19" fmla="*/ 1382 h 480"/>
                  <a:gd name="T20" fmla="*/ 2491 w 1294"/>
                  <a:gd name="T21" fmla="*/ 1529 h 480"/>
                  <a:gd name="T22" fmla="*/ 2579 w 1294"/>
                  <a:gd name="T23" fmla="*/ 1534 h 480"/>
                  <a:gd name="T24" fmla="*/ 2685 w 1294"/>
                  <a:gd name="T25" fmla="*/ 1636 h 480"/>
                  <a:gd name="T26" fmla="*/ 2781 w 1294"/>
                  <a:gd name="T27" fmla="*/ 1669 h 480"/>
                  <a:gd name="T28" fmla="*/ 2893 w 1294"/>
                  <a:gd name="T29" fmla="*/ 1771 h 480"/>
                  <a:gd name="T30" fmla="*/ 2979 w 1294"/>
                  <a:gd name="T31" fmla="*/ 1783 h 480"/>
                  <a:gd name="T32" fmla="*/ 3279 w 1294"/>
                  <a:gd name="T33" fmla="*/ 1939 h 480"/>
                  <a:gd name="T34" fmla="*/ 3404 w 1294"/>
                  <a:gd name="T35" fmla="*/ 1923 h 480"/>
                  <a:gd name="T36" fmla="*/ 3670 w 1294"/>
                  <a:gd name="T37" fmla="*/ 2124 h 480"/>
                  <a:gd name="T38" fmla="*/ 4763 w 1294"/>
                  <a:gd name="T39" fmla="*/ 2371 h 480"/>
                  <a:gd name="T40" fmla="*/ 5401 w 1294"/>
                  <a:gd name="T41" fmla="*/ 2489 h 480"/>
                  <a:gd name="T42" fmla="*/ 5968 w 1294"/>
                  <a:gd name="T43" fmla="*/ 2698 h 480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294"/>
                  <a:gd name="T67" fmla="*/ 0 h 480"/>
                  <a:gd name="T68" fmla="*/ 1294 w 1294"/>
                  <a:gd name="T69" fmla="*/ 480 h 480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294" h="480">
                    <a:moveTo>
                      <a:pt x="0" y="0"/>
                    </a:moveTo>
                    <a:lnTo>
                      <a:pt x="40" y="3"/>
                    </a:lnTo>
                    <a:lnTo>
                      <a:pt x="136" y="32"/>
                    </a:lnTo>
                    <a:lnTo>
                      <a:pt x="163" y="53"/>
                    </a:lnTo>
                    <a:lnTo>
                      <a:pt x="271" y="99"/>
                    </a:lnTo>
                    <a:lnTo>
                      <a:pt x="312" y="146"/>
                    </a:lnTo>
                    <a:lnTo>
                      <a:pt x="343" y="150"/>
                    </a:lnTo>
                    <a:lnTo>
                      <a:pt x="391" y="180"/>
                    </a:lnTo>
                    <a:lnTo>
                      <a:pt x="399" y="194"/>
                    </a:lnTo>
                    <a:lnTo>
                      <a:pt x="505" y="246"/>
                    </a:lnTo>
                    <a:lnTo>
                      <a:pt x="540" y="272"/>
                    </a:lnTo>
                    <a:lnTo>
                      <a:pt x="559" y="273"/>
                    </a:lnTo>
                    <a:lnTo>
                      <a:pt x="582" y="291"/>
                    </a:lnTo>
                    <a:lnTo>
                      <a:pt x="603" y="297"/>
                    </a:lnTo>
                    <a:lnTo>
                      <a:pt x="627" y="315"/>
                    </a:lnTo>
                    <a:lnTo>
                      <a:pt x="646" y="317"/>
                    </a:lnTo>
                    <a:lnTo>
                      <a:pt x="711" y="345"/>
                    </a:lnTo>
                    <a:lnTo>
                      <a:pt x="738" y="342"/>
                    </a:lnTo>
                    <a:lnTo>
                      <a:pt x="796" y="378"/>
                    </a:lnTo>
                    <a:lnTo>
                      <a:pt x="1033" y="422"/>
                    </a:lnTo>
                    <a:lnTo>
                      <a:pt x="1171" y="443"/>
                    </a:lnTo>
                    <a:lnTo>
                      <a:pt x="1294" y="480"/>
                    </a:lnTo>
                  </a:path>
                </a:pathLst>
              </a:custGeom>
              <a:noFill/>
              <a:ln w="38100" cmpd="sng">
                <a:solidFill>
                  <a:srgbClr val="CCFF33"/>
                </a:solidFill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5" name="Freeform 31">
                <a:extLst>
                  <a:ext uri="{FF2B5EF4-FFF2-40B4-BE49-F238E27FC236}">
                    <a16:creationId xmlns:a16="http://schemas.microsoft.com/office/drawing/2014/main" id="{D633049F-70E1-4783-B016-12C64AAEF5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4" y="1324"/>
                <a:ext cx="2777" cy="1232"/>
              </a:xfrm>
              <a:custGeom>
                <a:avLst/>
                <a:gdLst>
                  <a:gd name="T0" fmla="*/ 0 w 1292"/>
                  <a:gd name="T1" fmla="*/ 0 h 520"/>
                  <a:gd name="T2" fmla="*/ 595 w 1292"/>
                  <a:gd name="T3" fmla="*/ 185 h 520"/>
                  <a:gd name="T4" fmla="*/ 1105 w 1292"/>
                  <a:gd name="T5" fmla="*/ 858 h 520"/>
                  <a:gd name="T6" fmla="*/ 1270 w 1292"/>
                  <a:gd name="T7" fmla="*/ 865 h 520"/>
                  <a:gd name="T8" fmla="*/ 1451 w 1292"/>
                  <a:gd name="T9" fmla="*/ 1111 h 520"/>
                  <a:gd name="T10" fmla="*/ 1636 w 1292"/>
                  <a:gd name="T11" fmla="*/ 1180 h 520"/>
                  <a:gd name="T12" fmla="*/ 1913 w 1292"/>
                  <a:gd name="T13" fmla="*/ 1448 h 520"/>
                  <a:gd name="T14" fmla="*/ 2115 w 1292"/>
                  <a:gd name="T15" fmla="*/ 1504 h 520"/>
                  <a:gd name="T16" fmla="*/ 2339 w 1292"/>
                  <a:gd name="T17" fmla="*/ 1734 h 520"/>
                  <a:gd name="T18" fmla="*/ 2549 w 1292"/>
                  <a:gd name="T19" fmla="*/ 1824 h 520"/>
                  <a:gd name="T20" fmla="*/ 2753 w 1292"/>
                  <a:gd name="T21" fmla="*/ 2009 h 520"/>
                  <a:gd name="T22" fmla="*/ 2910 w 1292"/>
                  <a:gd name="T23" fmla="*/ 2021 h 520"/>
                  <a:gd name="T24" fmla="*/ 3183 w 1292"/>
                  <a:gd name="T25" fmla="*/ 2177 h 520"/>
                  <a:gd name="T26" fmla="*/ 3822 w 1292"/>
                  <a:gd name="T27" fmla="*/ 2329 h 520"/>
                  <a:gd name="T28" fmla="*/ 4140 w 1292"/>
                  <a:gd name="T29" fmla="*/ 2492 h 520"/>
                  <a:gd name="T30" fmla="*/ 4445 w 1292"/>
                  <a:gd name="T31" fmla="*/ 2566 h 520"/>
                  <a:gd name="T32" fmla="*/ 4684 w 1292"/>
                  <a:gd name="T33" fmla="*/ 2594 h 520"/>
                  <a:gd name="T34" fmla="*/ 4879 w 1292"/>
                  <a:gd name="T35" fmla="*/ 2649 h 520"/>
                  <a:gd name="T36" fmla="*/ 5109 w 1292"/>
                  <a:gd name="T37" fmla="*/ 2677 h 520"/>
                  <a:gd name="T38" fmla="*/ 5322 w 1292"/>
                  <a:gd name="T39" fmla="*/ 2784 h 520"/>
                  <a:gd name="T40" fmla="*/ 5558 w 1292"/>
                  <a:gd name="T41" fmla="*/ 2779 h 520"/>
                  <a:gd name="T42" fmla="*/ 5704 w 1292"/>
                  <a:gd name="T43" fmla="*/ 2902 h 520"/>
                  <a:gd name="T44" fmla="*/ 5844 w 1292"/>
                  <a:gd name="T45" fmla="*/ 2914 h 520"/>
                  <a:gd name="T46" fmla="*/ 5969 w 1292"/>
                  <a:gd name="T47" fmla="*/ 2919 h 52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w 1292"/>
                  <a:gd name="T73" fmla="*/ 0 h 520"/>
                  <a:gd name="T74" fmla="*/ 1292 w 1292"/>
                  <a:gd name="T75" fmla="*/ 520 h 520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T72" t="T73" r="T74" b="T75"/>
                <a:pathLst>
                  <a:path w="1292" h="520">
                    <a:moveTo>
                      <a:pt x="0" y="0"/>
                    </a:moveTo>
                    <a:lnTo>
                      <a:pt x="129" y="33"/>
                    </a:lnTo>
                    <a:lnTo>
                      <a:pt x="239" y="153"/>
                    </a:lnTo>
                    <a:lnTo>
                      <a:pt x="275" y="154"/>
                    </a:lnTo>
                    <a:lnTo>
                      <a:pt x="314" y="198"/>
                    </a:lnTo>
                    <a:lnTo>
                      <a:pt x="354" y="210"/>
                    </a:lnTo>
                    <a:lnTo>
                      <a:pt x="414" y="258"/>
                    </a:lnTo>
                    <a:lnTo>
                      <a:pt x="458" y="268"/>
                    </a:lnTo>
                    <a:lnTo>
                      <a:pt x="506" y="309"/>
                    </a:lnTo>
                    <a:lnTo>
                      <a:pt x="552" y="325"/>
                    </a:lnTo>
                    <a:lnTo>
                      <a:pt x="596" y="358"/>
                    </a:lnTo>
                    <a:lnTo>
                      <a:pt x="630" y="360"/>
                    </a:lnTo>
                    <a:lnTo>
                      <a:pt x="689" y="388"/>
                    </a:lnTo>
                    <a:lnTo>
                      <a:pt x="827" y="415"/>
                    </a:lnTo>
                    <a:lnTo>
                      <a:pt x="896" y="444"/>
                    </a:lnTo>
                    <a:lnTo>
                      <a:pt x="962" y="457"/>
                    </a:lnTo>
                    <a:lnTo>
                      <a:pt x="1014" y="462"/>
                    </a:lnTo>
                    <a:lnTo>
                      <a:pt x="1056" y="472"/>
                    </a:lnTo>
                    <a:lnTo>
                      <a:pt x="1106" y="477"/>
                    </a:lnTo>
                    <a:lnTo>
                      <a:pt x="1152" y="496"/>
                    </a:lnTo>
                    <a:lnTo>
                      <a:pt x="1203" y="495"/>
                    </a:lnTo>
                    <a:lnTo>
                      <a:pt x="1235" y="517"/>
                    </a:lnTo>
                    <a:lnTo>
                      <a:pt x="1265" y="519"/>
                    </a:lnTo>
                    <a:lnTo>
                      <a:pt x="1292" y="520"/>
                    </a:lnTo>
                  </a:path>
                </a:pathLst>
              </a:custGeom>
              <a:noFill/>
              <a:ln w="28575" cmpd="sng">
                <a:solidFill>
                  <a:srgbClr val="C0C0C0"/>
                </a:solidFill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6" name="Line 33">
                <a:extLst>
                  <a:ext uri="{FF2B5EF4-FFF2-40B4-BE49-F238E27FC236}">
                    <a16:creationId xmlns:a16="http://schemas.microsoft.com/office/drawing/2014/main" id="{01CED936-2436-482C-9E5B-FE46122A61D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5" y="3130"/>
                <a:ext cx="241" cy="0"/>
              </a:xfrm>
              <a:prstGeom prst="line">
                <a:avLst/>
              </a:prstGeom>
              <a:noFill/>
              <a:ln w="28575">
                <a:solidFill>
                  <a:srgbClr val="CCFF33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7" name="Line 34">
                <a:extLst>
                  <a:ext uri="{FF2B5EF4-FFF2-40B4-BE49-F238E27FC236}">
                    <a16:creationId xmlns:a16="http://schemas.microsoft.com/office/drawing/2014/main" id="{DCFAF368-4CFA-4B8B-A2AF-D6EC9BB3CA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5" y="3353"/>
                <a:ext cx="241" cy="0"/>
              </a:xfrm>
              <a:prstGeom prst="line">
                <a:avLst/>
              </a:prstGeom>
              <a:noFill/>
              <a:ln w="28575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38" name="Text Box 35">
                <a:extLst>
                  <a:ext uri="{FF2B5EF4-FFF2-40B4-BE49-F238E27FC236}">
                    <a16:creationId xmlns:a16="http://schemas.microsoft.com/office/drawing/2014/main" id="{6FBE5414-216D-4669-AB90-3E8D1AD36DF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70" y="3011"/>
                <a:ext cx="169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400">
                    <a:solidFill>
                      <a:srgbClr val="FF0000"/>
                    </a:solidFill>
                    <a:ea typeface="黑体" pitchFamily="49" charset="-122"/>
                  </a:rPr>
                  <a:t>手术</a:t>
                </a:r>
                <a:r>
                  <a:rPr lang="en-US" altLang="zh-CN" sz="1400">
                    <a:solidFill>
                      <a:srgbClr val="FF0000"/>
                    </a:solidFill>
                    <a:ea typeface="黑体" pitchFamily="49" charset="-122"/>
                  </a:rPr>
                  <a:t>+</a:t>
                </a:r>
                <a:r>
                  <a:rPr lang="zh-CN" altLang="en-US" sz="1400">
                    <a:solidFill>
                      <a:srgbClr val="FF0000"/>
                    </a:solidFill>
                    <a:ea typeface="黑体" pitchFamily="49" charset="-122"/>
                  </a:rPr>
                  <a:t>顺铂为基础的辅助化疗</a:t>
                </a:r>
              </a:p>
            </p:txBody>
          </p:sp>
          <p:sp>
            <p:nvSpPr>
              <p:cNvPr id="39" name="Text Box 36">
                <a:extLst>
                  <a:ext uri="{FF2B5EF4-FFF2-40B4-BE49-F238E27FC236}">
                    <a16:creationId xmlns:a16="http://schemas.microsoft.com/office/drawing/2014/main" id="{3ED9E755-6AA3-4E48-BDE4-2A6409C0614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70" y="3249"/>
                <a:ext cx="1465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400">
                    <a:solidFill>
                      <a:srgbClr val="FF0000"/>
                    </a:solidFill>
                    <a:ea typeface="黑体" pitchFamily="49" charset="-122"/>
                  </a:rPr>
                  <a:t>单纯手术</a:t>
                </a:r>
              </a:p>
            </p:txBody>
          </p:sp>
          <p:sp>
            <p:nvSpPr>
              <p:cNvPr id="40" name="Text Box 38">
                <a:extLst>
                  <a:ext uri="{FF2B5EF4-FFF2-40B4-BE49-F238E27FC236}">
                    <a16:creationId xmlns:a16="http://schemas.microsoft.com/office/drawing/2014/main" id="{12429A56-3EC6-46E3-87A5-9B4268E1205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16200000">
                <a:off x="1491" y="2423"/>
                <a:ext cx="1630" cy="1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zh-CN" altLang="en-US" sz="1400">
                    <a:solidFill>
                      <a:srgbClr val="FF0000"/>
                    </a:solidFill>
                    <a:ea typeface="黑体" pitchFamily="49" charset="-122"/>
                  </a:rPr>
                  <a:t>生存概率 </a:t>
                </a:r>
                <a:r>
                  <a:rPr lang="en-US" altLang="zh-CN" sz="1400">
                    <a:solidFill>
                      <a:srgbClr val="FF0000"/>
                    </a:solidFill>
                    <a:ea typeface="黑体" pitchFamily="49" charset="-122"/>
                  </a:rPr>
                  <a:t>(%)</a:t>
                </a: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BA50D90B-AF9C-4E50-8723-4732A6DEBE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8" y="2456"/>
                <a:ext cx="1028" cy="4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</p:spPr>
            <p:txBody>
              <a:bodyPr>
                <a:spAutoFit/>
              </a:bodyPr>
              <a:lstStyle/>
              <a:p>
                <a:pPr>
                  <a:buClr>
                    <a:schemeClr val="accent1"/>
                  </a:buClr>
                  <a:buSzPct val="80000"/>
                  <a:buFont typeface="Wingdings 2" pitchFamily="18" charset="2"/>
                  <a:buNone/>
                  <a:defRPr/>
                </a:pPr>
                <a:r>
                  <a:rPr lang="en-US" altLang="zh-CN" sz="1400" b="1">
                    <a:solidFill>
                      <a:srgbClr val="FF0000"/>
                    </a:solidFill>
                    <a:ea typeface="黑体" pitchFamily="49" charset="-122"/>
                  </a:rPr>
                  <a:t>HR=0.87</a:t>
                </a:r>
              </a:p>
              <a:p>
                <a:pPr>
                  <a:buClr>
                    <a:schemeClr val="accent1"/>
                  </a:buClr>
                  <a:buSzPct val="80000"/>
                  <a:buFont typeface="Wingdings 2" pitchFamily="18" charset="2"/>
                  <a:buNone/>
                  <a:defRPr/>
                </a:pPr>
                <a:r>
                  <a:rPr lang="en-US" altLang="zh-CN" sz="1400" b="1">
                    <a:solidFill>
                      <a:srgbClr val="FF0000"/>
                    </a:solidFill>
                    <a:ea typeface="黑体" pitchFamily="49" charset="-122"/>
                  </a:rPr>
                  <a:t>95%CI 0.74-1.02</a:t>
                </a:r>
              </a:p>
              <a:p>
                <a:pPr>
                  <a:buClr>
                    <a:schemeClr val="accent1"/>
                  </a:buClr>
                  <a:buSzPct val="80000"/>
                  <a:buFont typeface="Wingdings 2" pitchFamily="18" charset="2"/>
                  <a:buNone/>
                  <a:defRPr/>
                </a:pPr>
                <a:r>
                  <a:rPr lang="en-US" altLang="zh-CN" sz="1400" b="1">
                    <a:solidFill>
                      <a:srgbClr val="FF0000"/>
                    </a:solidFill>
                    <a:ea typeface="黑体" pitchFamily="49" charset="-122"/>
                  </a:rPr>
                  <a:t>P=0.08</a:t>
                </a:r>
              </a:p>
            </p:txBody>
          </p:sp>
          <p:sp>
            <p:nvSpPr>
              <p:cNvPr id="42" name="Text Box 98">
                <a:extLst>
                  <a:ext uri="{FF2B5EF4-FFF2-40B4-BE49-F238E27FC236}">
                    <a16:creationId xmlns:a16="http://schemas.microsoft.com/office/drawing/2014/main" id="{9E3AD2CE-8375-4263-AE0A-7AD8C04A9AA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991" y="1276"/>
                <a:ext cx="1565" cy="5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1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2</a:t>
                </a:r>
                <a:r>
                  <a:rPr lang="zh-CN" altLang="en-US" sz="1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年绝对获益：</a:t>
                </a:r>
                <a:r>
                  <a:rPr lang="en-US" altLang="zh-CN" sz="2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+3%</a:t>
                </a:r>
              </a:p>
              <a:p>
                <a:pPr eaLnBrk="1" hangingPunct="1"/>
                <a:r>
                  <a:rPr lang="en-US" altLang="zh-CN" sz="1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5</a:t>
                </a:r>
                <a:r>
                  <a:rPr lang="zh-CN" altLang="en-US" sz="1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年绝对获益：</a:t>
                </a:r>
                <a:r>
                  <a:rPr lang="en-US" altLang="zh-CN" sz="2800">
                    <a:solidFill>
                      <a:srgbClr val="FF0000"/>
                    </a:solidFill>
                    <a:ea typeface="黑体" panose="02010609060101010101" pitchFamily="49" charset="-122"/>
                  </a:rPr>
                  <a:t>+5%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49101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8" name="Rectangle 4"/>
          <p:cNvSpPr>
            <a:spLocks noGrp="1" noChangeArrowheads="1"/>
          </p:cNvSpPr>
          <p:nvPr>
            <p:ph type="title"/>
          </p:nvPr>
        </p:nvSpPr>
        <p:spPr>
          <a:xfrm>
            <a:off x="152400" y="304800"/>
            <a:ext cx="8839200" cy="1143000"/>
          </a:xfrm>
        </p:spPr>
        <p:txBody>
          <a:bodyPr/>
          <a:lstStyle/>
          <a:p>
            <a:r>
              <a:rPr lang="en-US" altLang="zh-CN" sz="3600">
                <a:ea typeface="宋体" pitchFamily="2" charset="-122"/>
              </a:rPr>
              <a:t>NON-SMALL CELL LUNG CANCER</a:t>
            </a:r>
            <a:br>
              <a:rPr lang="en-US" altLang="zh-CN" sz="3200">
                <a:ea typeface="宋体" pitchFamily="2" charset="-122"/>
              </a:rPr>
            </a:br>
            <a:r>
              <a:rPr lang="en-US" altLang="zh-CN" sz="3200">
                <a:ea typeface="宋体" pitchFamily="2" charset="-122"/>
              </a:rPr>
              <a:t> - </a:t>
            </a:r>
            <a:r>
              <a:rPr lang="zh-CN" altLang="en-US" sz="3200">
                <a:ea typeface="宋体" pitchFamily="2" charset="-122"/>
              </a:rPr>
              <a:t>化疗药物 -</a:t>
            </a:r>
          </a:p>
        </p:txBody>
      </p:sp>
      <p:graphicFrame>
        <p:nvGraphicFramePr>
          <p:cNvPr id="379949" name="Group 45"/>
          <p:cNvGraphicFramePr>
            <a:graphicFrameLocks noGrp="1"/>
          </p:cNvGraphicFramePr>
          <p:nvPr>
            <p:ph type="tbl" idx="1"/>
          </p:nvPr>
        </p:nvGraphicFramePr>
        <p:xfrm>
          <a:off x="685800" y="1828800"/>
          <a:ext cx="7772400" cy="4663440"/>
        </p:xfrm>
        <a:graphic>
          <a:graphicData uri="http://schemas.openxmlformats.org/drawingml/2006/table">
            <a:tbl>
              <a:tblPr/>
              <a:tblGrid>
                <a:gridCol w="388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86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抗代谢类: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铂类: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Gemcitabine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Cisplatin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Carboplatin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紫杉类: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Oxaliplatin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Docetaxel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Paclitaxel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老药: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Etoposide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长春碱类: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Mitomycin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Vinorelbine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Vinblastine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79942" name="Freeform 38"/>
          <p:cNvSpPr>
            <a:spLocks/>
          </p:cNvSpPr>
          <p:nvPr/>
        </p:nvSpPr>
        <p:spPr bwMode="auto">
          <a:xfrm>
            <a:off x="68263" y="1522413"/>
            <a:ext cx="9007475" cy="15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673" y="0"/>
              </a:cxn>
            </a:cxnLst>
            <a:rect l="0" t="0" r="r" b="b"/>
            <a:pathLst>
              <a:path w="5674" h="1">
                <a:moveTo>
                  <a:pt x="0" y="0"/>
                </a:moveTo>
                <a:lnTo>
                  <a:pt x="5673" y="0"/>
                </a:lnTo>
              </a:path>
            </a:pathLst>
          </a:custGeom>
          <a:noFill/>
          <a:ln w="635" cap="flat" cmpd="sng">
            <a:solidFill>
              <a:srgbClr val="FFFF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263" y="68263"/>
            <a:ext cx="9005887" cy="1049337"/>
          </a:xfrm>
        </p:spPr>
        <p:txBody>
          <a:bodyPr wrap="none" anchor="t">
            <a:normAutofit fontScale="90000"/>
          </a:bodyPr>
          <a:lstStyle/>
          <a:p>
            <a:r>
              <a:rPr lang="en-US" altLang="zh-CN" sz="3200">
                <a:solidFill>
                  <a:srgbClr val="FFFF00"/>
                </a:solidFill>
                <a:ea typeface="宋体" pitchFamily="2" charset="-122"/>
              </a:rPr>
              <a:t>NON-SMALL CELL LUNG CANCER</a:t>
            </a:r>
            <a:br>
              <a:rPr lang="en-US" altLang="zh-CN" sz="3200">
                <a:solidFill>
                  <a:srgbClr val="FFFF00"/>
                </a:solidFill>
                <a:ea typeface="宋体" pitchFamily="2" charset="-122"/>
              </a:rPr>
            </a:br>
            <a:r>
              <a:rPr lang="en-US" altLang="zh-CN" sz="3200">
                <a:solidFill>
                  <a:srgbClr val="FFFF00"/>
                </a:solidFill>
                <a:ea typeface="宋体" pitchFamily="2" charset="-122"/>
              </a:rPr>
              <a:t>- </a:t>
            </a:r>
            <a:r>
              <a:rPr lang="zh-CN" altLang="en-US" sz="3200">
                <a:solidFill>
                  <a:srgbClr val="FFFF00"/>
                </a:solidFill>
                <a:ea typeface="宋体" pitchFamily="2" charset="-122"/>
              </a:rPr>
              <a:t>化疗 </a:t>
            </a:r>
            <a:r>
              <a:rPr lang="en-US" altLang="zh-CN" sz="3200">
                <a:solidFill>
                  <a:srgbClr val="FFFF00"/>
                </a:solidFill>
                <a:ea typeface="宋体" pitchFamily="2" charset="-122"/>
              </a:rPr>
              <a:t>vs </a:t>
            </a:r>
            <a:r>
              <a:rPr lang="zh-CN" altLang="en-US" sz="3200">
                <a:solidFill>
                  <a:srgbClr val="FFFF00"/>
                </a:solidFill>
                <a:ea typeface="宋体" pitchFamily="2" charset="-122"/>
              </a:rPr>
              <a:t>支持治疗 (</a:t>
            </a:r>
            <a:r>
              <a:rPr lang="en-US" altLang="zh-CN" sz="3200">
                <a:solidFill>
                  <a:srgbClr val="FFFF00"/>
                </a:solidFill>
                <a:ea typeface="宋体" pitchFamily="2" charset="-122"/>
              </a:rPr>
              <a:t>N = 778)* -</a:t>
            </a:r>
            <a:endParaRPr lang="en-US" altLang="zh-CN" sz="4000">
              <a:ea typeface="宋体" pitchFamily="2" charset="-122"/>
            </a:endParaRPr>
          </a:p>
        </p:txBody>
      </p:sp>
      <p:sp>
        <p:nvSpPr>
          <p:cNvPr id="267267" name="Freeform 3"/>
          <p:cNvSpPr>
            <a:spLocks/>
          </p:cNvSpPr>
          <p:nvPr/>
        </p:nvSpPr>
        <p:spPr bwMode="auto">
          <a:xfrm>
            <a:off x="0" y="1219200"/>
            <a:ext cx="9007475" cy="15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673" y="0"/>
              </a:cxn>
            </a:cxnLst>
            <a:rect l="0" t="0" r="r" b="b"/>
            <a:pathLst>
              <a:path w="5674" h="1">
                <a:moveTo>
                  <a:pt x="0" y="0"/>
                </a:moveTo>
                <a:lnTo>
                  <a:pt x="5673" y="0"/>
                </a:lnTo>
              </a:path>
            </a:pathLst>
          </a:custGeom>
          <a:noFill/>
          <a:ln w="635" cap="flat" cmpd="sng">
            <a:solidFill>
              <a:schemeClr val="tx2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67268" name="Text Box 4"/>
          <p:cNvSpPr txBox="1">
            <a:spLocks noChangeArrowheads="1"/>
          </p:cNvSpPr>
          <p:nvPr/>
        </p:nvSpPr>
        <p:spPr bwMode="auto">
          <a:xfrm>
            <a:off x="68263" y="6248400"/>
            <a:ext cx="69913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/>
          <a:lstStyle/>
          <a:p>
            <a:pPr eaLnBrk="0" hangingPunct="0"/>
            <a:r>
              <a:rPr lang="en-US" altLang="zh-CN">
                <a:solidFill>
                  <a:schemeClr val="hlink"/>
                </a:solidFill>
                <a:latin typeface="Times New Roman" pitchFamily="18" charset="0"/>
                <a:ea typeface="宋体" pitchFamily="2" charset="-122"/>
              </a:rPr>
              <a:t>* Meta-Analysis:  </a:t>
            </a:r>
            <a:r>
              <a:rPr lang="en-US" altLang="en-US">
                <a:solidFill>
                  <a:schemeClr val="hlink"/>
                </a:solidFill>
                <a:latin typeface="Times New Roman" pitchFamily="18" charset="0"/>
              </a:rPr>
              <a:t>NSCLC Collaborative Group  </a:t>
            </a:r>
            <a:r>
              <a:rPr lang="en-US" altLang="en-US" i="1">
                <a:solidFill>
                  <a:schemeClr val="hlink"/>
                </a:solidFill>
                <a:latin typeface="Times New Roman" pitchFamily="18" charset="0"/>
              </a:rPr>
              <a:t>BMJ </a:t>
            </a:r>
            <a:r>
              <a:rPr lang="en-US" altLang="en-US">
                <a:solidFill>
                  <a:schemeClr val="hlink"/>
                </a:solidFill>
                <a:latin typeface="Times New Roman" pitchFamily="18" charset="0"/>
              </a:rPr>
              <a:t>311:899-909, 1995    p &lt; 0.001 </a:t>
            </a:r>
            <a:endParaRPr lang="en-US" altLang="zh-CN">
              <a:solidFill>
                <a:schemeClr val="hlink"/>
              </a:solidFill>
              <a:latin typeface="Times New Roman" pitchFamily="18" charset="0"/>
              <a:ea typeface="宋体" pitchFamily="2" charset="-122"/>
            </a:endParaRPr>
          </a:p>
        </p:txBody>
      </p:sp>
      <p:grpSp>
        <p:nvGrpSpPr>
          <p:cNvPr id="2" name="Group 5"/>
          <p:cNvGrpSpPr>
            <a:grpSpLocks noChangeAspect="1"/>
          </p:cNvGrpSpPr>
          <p:nvPr/>
        </p:nvGrpSpPr>
        <p:grpSpPr bwMode="auto">
          <a:xfrm>
            <a:off x="809625" y="1489075"/>
            <a:ext cx="7594600" cy="4868863"/>
            <a:chOff x="510" y="938"/>
            <a:chExt cx="4784" cy="3067"/>
          </a:xfrm>
        </p:grpSpPr>
        <p:sp>
          <p:nvSpPr>
            <p:cNvPr id="267270" name="AutoShape 6"/>
            <p:cNvSpPr>
              <a:spLocks noChangeAspect="1" noChangeArrowheads="1" noTextEdit="1"/>
            </p:cNvSpPr>
            <p:nvPr/>
          </p:nvSpPr>
          <p:spPr bwMode="auto">
            <a:xfrm>
              <a:off x="510" y="938"/>
              <a:ext cx="4784" cy="30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1" name="Line 7"/>
            <p:cNvSpPr>
              <a:spLocks noChangeShapeType="1"/>
            </p:cNvSpPr>
            <p:nvPr/>
          </p:nvSpPr>
          <p:spPr bwMode="auto">
            <a:xfrm>
              <a:off x="1267" y="1160"/>
              <a:ext cx="1" cy="1869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2" name="Line 8"/>
            <p:cNvSpPr>
              <a:spLocks noChangeShapeType="1"/>
            </p:cNvSpPr>
            <p:nvPr/>
          </p:nvSpPr>
          <p:spPr bwMode="auto">
            <a:xfrm>
              <a:off x="1267" y="3029"/>
              <a:ext cx="3829" cy="1"/>
            </a:xfrm>
            <a:prstGeom prst="line">
              <a:avLst/>
            </a:prstGeom>
            <a:noFill/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3" name="Freeform 9"/>
            <p:cNvSpPr>
              <a:spLocks/>
            </p:cNvSpPr>
            <p:nvPr/>
          </p:nvSpPr>
          <p:spPr bwMode="auto">
            <a:xfrm>
              <a:off x="1267" y="1160"/>
              <a:ext cx="3829" cy="177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3" y="62"/>
                </a:cxn>
                <a:cxn ang="0">
                  <a:pos x="106" y="153"/>
                </a:cxn>
                <a:cxn ang="0">
                  <a:pos x="159" y="212"/>
                </a:cxn>
                <a:cxn ang="0">
                  <a:pos x="212" y="234"/>
                </a:cxn>
                <a:cxn ang="0">
                  <a:pos x="265" y="253"/>
                </a:cxn>
                <a:cxn ang="0">
                  <a:pos x="319" y="271"/>
                </a:cxn>
                <a:cxn ang="0">
                  <a:pos x="372" y="278"/>
                </a:cxn>
                <a:cxn ang="0">
                  <a:pos x="425" y="284"/>
                </a:cxn>
                <a:cxn ang="0">
                  <a:pos x="478" y="287"/>
                </a:cxn>
                <a:cxn ang="0">
                  <a:pos x="531" y="290"/>
                </a:cxn>
                <a:cxn ang="0">
                  <a:pos x="584" y="293"/>
                </a:cxn>
                <a:cxn ang="0">
                  <a:pos x="637" y="296"/>
                </a:cxn>
              </a:cxnLst>
              <a:rect l="0" t="0" r="r" b="b"/>
              <a:pathLst>
                <a:path w="637" h="296">
                  <a:moveTo>
                    <a:pt x="0" y="0"/>
                  </a:moveTo>
                  <a:lnTo>
                    <a:pt x="53" y="62"/>
                  </a:lnTo>
                  <a:lnTo>
                    <a:pt x="106" y="153"/>
                  </a:lnTo>
                  <a:lnTo>
                    <a:pt x="159" y="212"/>
                  </a:lnTo>
                  <a:lnTo>
                    <a:pt x="212" y="234"/>
                  </a:lnTo>
                  <a:lnTo>
                    <a:pt x="265" y="253"/>
                  </a:lnTo>
                  <a:lnTo>
                    <a:pt x="319" y="271"/>
                  </a:lnTo>
                  <a:lnTo>
                    <a:pt x="372" y="278"/>
                  </a:lnTo>
                  <a:lnTo>
                    <a:pt x="425" y="284"/>
                  </a:lnTo>
                  <a:lnTo>
                    <a:pt x="478" y="287"/>
                  </a:lnTo>
                  <a:lnTo>
                    <a:pt x="531" y="290"/>
                  </a:lnTo>
                  <a:lnTo>
                    <a:pt x="584" y="293"/>
                  </a:lnTo>
                  <a:lnTo>
                    <a:pt x="637" y="296"/>
                  </a:lnTo>
                </a:path>
              </a:pathLst>
            </a:custGeom>
            <a:noFill/>
            <a:ln w="19050">
              <a:solidFill>
                <a:srgbClr val="FFFF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4" name="Freeform 10"/>
            <p:cNvSpPr>
              <a:spLocks/>
            </p:cNvSpPr>
            <p:nvPr/>
          </p:nvSpPr>
          <p:spPr bwMode="auto">
            <a:xfrm>
              <a:off x="1267" y="1160"/>
              <a:ext cx="3829" cy="16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3" y="50"/>
                </a:cxn>
                <a:cxn ang="0">
                  <a:pos x="106" y="100"/>
                </a:cxn>
                <a:cxn ang="0">
                  <a:pos x="159" y="140"/>
                </a:cxn>
                <a:cxn ang="0">
                  <a:pos x="212" y="193"/>
                </a:cxn>
                <a:cxn ang="0">
                  <a:pos x="265" y="225"/>
                </a:cxn>
                <a:cxn ang="0">
                  <a:pos x="319" y="240"/>
                </a:cxn>
                <a:cxn ang="0">
                  <a:pos x="372" y="262"/>
                </a:cxn>
                <a:cxn ang="0">
                  <a:pos x="425" y="268"/>
                </a:cxn>
                <a:cxn ang="0">
                  <a:pos x="478" y="271"/>
                </a:cxn>
                <a:cxn ang="0">
                  <a:pos x="531" y="275"/>
                </a:cxn>
                <a:cxn ang="0">
                  <a:pos x="584" y="278"/>
                </a:cxn>
                <a:cxn ang="0">
                  <a:pos x="637" y="281"/>
                </a:cxn>
              </a:cxnLst>
              <a:rect l="0" t="0" r="r" b="b"/>
              <a:pathLst>
                <a:path w="637" h="281">
                  <a:moveTo>
                    <a:pt x="0" y="0"/>
                  </a:moveTo>
                  <a:lnTo>
                    <a:pt x="53" y="50"/>
                  </a:lnTo>
                  <a:lnTo>
                    <a:pt x="106" y="100"/>
                  </a:lnTo>
                  <a:lnTo>
                    <a:pt x="159" y="140"/>
                  </a:lnTo>
                  <a:lnTo>
                    <a:pt x="212" y="193"/>
                  </a:lnTo>
                  <a:lnTo>
                    <a:pt x="265" y="225"/>
                  </a:lnTo>
                  <a:lnTo>
                    <a:pt x="319" y="240"/>
                  </a:lnTo>
                  <a:lnTo>
                    <a:pt x="372" y="262"/>
                  </a:lnTo>
                  <a:lnTo>
                    <a:pt x="425" y="268"/>
                  </a:lnTo>
                  <a:lnTo>
                    <a:pt x="478" y="271"/>
                  </a:lnTo>
                  <a:lnTo>
                    <a:pt x="531" y="275"/>
                  </a:lnTo>
                  <a:lnTo>
                    <a:pt x="584" y="278"/>
                  </a:lnTo>
                  <a:lnTo>
                    <a:pt x="637" y="281"/>
                  </a:lnTo>
                </a:path>
              </a:pathLst>
            </a:custGeom>
            <a:noFill/>
            <a:ln w="190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5" name="Rectangle 11"/>
            <p:cNvSpPr>
              <a:spLocks noChangeArrowheads="1"/>
            </p:cNvSpPr>
            <p:nvPr/>
          </p:nvSpPr>
          <p:spPr bwMode="auto">
            <a:xfrm>
              <a:off x="1249" y="1142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6" name="Rectangle 12"/>
            <p:cNvSpPr>
              <a:spLocks noChangeArrowheads="1"/>
            </p:cNvSpPr>
            <p:nvPr/>
          </p:nvSpPr>
          <p:spPr bwMode="auto">
            <a:xfrm>
              <a:off x="1568" y="1513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7" name="Rectangle 13"/>
            <p:cNvSpPr>
              <a:spLocks noChangeArrowheads="1"/>
            </p:cNvSpPr>
            <p:nvPr/>
          </p:nvSpPr>
          <p:spPr bwMode="auto">
            <a:xfrm>
              <a:off x="1886" y="2058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8" name="Rectangle 14"/>
            <p:cNvSpPr>
              <a:spLocks noChangeArrowheads="1"/>
            </p:cNvSpPr>
            <p:nvPr/>
          </p:nvSpPr>
          <p:spPr bwMode="auto">
            <a:xfrm>
              <a:off x="2205" y="2412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79" name="Rectangle 15"/>
            <p:cNvSpPr>
              <a:spLocks noChangeArrowheads="1"/>
            </p:cNvSpPr>
            <p:nvPr/>
          </p:nvSpPr>
          <p:spPr bwMode="auto">
            <a:xfrm>
              <a:off x="2523" y="2543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0" name="Rectangle 16"/>
            <p:cNvSpPr>
              <a:spLocks noChangeArrowheads="1"/>
            </p:cNvSpPr>
            <p:nvPr/>
          </p:nvSpPr>
          <p:spPr bwMode="auto">
            <a:xfrm>
              <a:off x="2842" y="2657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1" name="Rectangle 17"/>
            <p:cNvSpPr>
              <a:spLocks noChangeArrowheads="1"/>
            </p:cNvSpPr>
            <p:nvPr/>
          </p:nvSpPr>
          <p:spPr bwMode="auto">
            <a:xfrm>
              <a:off x="3166" y="2765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2" name="Rectangle 18"/>
            <p:cNvSpPr>
              <a:spLocks noChangeArrowheads="1"/>
            </p:cNvSpPr>
            <p:nvPr/>
          </p:nvSpPr>
          <p:spPr bwMode="auto">
            <a:xfrm>
              <a:off x="3485" y="2807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3" name="Rectangle 19"/>
            <p:cNvSpPr>
              <a:spLocks noChangeArrowheads="1"/>
            </p:cNvSpPr>
            <p:nvPr/>
          </p:nvSpPr>
          <p:spPr bwMode="auto">
            <a:xfrm>
              <a:off x="3804" y="2843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4" name="Rectangle 20"/>
            <p:cNvSpPr>
              <a:spLocks noChangeArrowheads="1"/>
            </p:cNvSpPr>
            <p:nvPr/>
          </p:nvSpPr>
          <p:spPr bwMode="auto">
            <a:xfrm>
              <a:off x="4122" y="2861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5" name="Rectangle 21"/>
            <p:cNvSpPr>
              <a:spLocks noChangeArrowheads="1"/>
            </p:cNvSpPr>
            <p:nvPr/>
          </p:nvSpPr>
          <p:spPr bwMode="auto">
            <a:xfrm>
              <a:off x="4441" y="2879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6" name="Rectangle 22"/>
            <p:cNvSpPr>
              <a:spLocks noChangeArrowheads="1"/>
            </p:cNvSpPr>
            <p:nvPr/>
          </p:nvSpPr>
          <p:spPr bwMode="auto">
            <a:xfrm>
              <a:off x="4759" y="2897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7" name="Rectangle 23"/>
            <p:cNvSpPr>
              <a:spLocks noChangeArrowheads="1"/>
            </p:cNvSpPr>
            <p:nvPr/>
          </p:nvSpPr>
          <p:spPr bwMode="auto">
            <a:xfrm>
              <a:off x="5078" y="2915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8" name="Rectangle 24"/>
            <p:cNvSpPr>
              <a:spLocks noChangeArrowheads="1"/>
            </p:cNvSpPr>
            <p:nvPr/>
          </p:nvSpPr>
          <p:spPr bwMode="auto">
            <a:xfrm>
              <a:off x="1249" y="1142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89" name="Rectangle 25"/>
            <p:cNvSpPr>
              <a:spLocks noChangeArrowheads="1"/>
            </p:cNvSpPr>
            <p:nvPr/>
          </p:nvSpPr>
          <p:spPr bwMode="auto">
            <a:xfrm>
              <a:off x="1568" y="1441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0" name="Rectangle 26"/>
            <p:cNvSpPr>
              <a:spLocks noChangeArrowheads="1"/>
            </p:cNvSpPr>
            <p:nvPr/>
          </p:nvSpPr>
          <p:spPr bwMode="auto">
            <a:xfrm>
              <a:off x="1886" y="1741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1" name="Rectangle 27"/>
            <p:cNvSpPr>
              <a:spLocks noChangeArrowheads="1"/>
            </p:cNvSpPr>
            <p:nvPr/>
          </p:nvSpPr>
          <p:spPr bwMode="auto">
            <a:xfrm>
              <a:off x="2205" y="1980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2" name="Rectangle 28"/>
            <p:cNvSpPr>
              <a:spLocks noChangeArrowheads="1"/>
            </p:cNvSpPr>
            <p:nvPr/>
          </p:nvSpPr>
          <p:spPr bwMode="auto">
            <a:xfrm>
              <a:off x="2523" y="2298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3" name="Rectangle 29"/>
            <p:cNvSpPr>
              <a:spLocks noChangeArrowheads="1"/>
            </p:cNvSpPr>
            <p:nvPr/>
          </p:nvSpPr>
          <p:spPr bwMode="auto">
            <a:xfrm>
              <a:off x="2842" y="2489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4" name="Rectangle 30"/>
            <p:cNvSpPr>
              <a:spLocks noChangeArrowheads="1"/>
            </p:cNvSpPr>
            <p:nvPr/>
          </p:nvSpPr>
          <p:spPr bwMode="auto">
            <a:xfrm>
              <a:off x="3166" y="2579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5" name="Rectangle 31"/>
            <p:cNvSpPr>
              <a:spLocks noChangeArrowheads="1"/>
            </p:cNvSpPr>
            <p:nvPr/>
          </p:nvSpPr>
          <p:spPr bwMode="auto">
            <a:xfrm>
              <a:off x="3485" y="2711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6" name="Rectangle 32"/>
            <p:cNvSpPr>
              <a:spLocks noChangeArrowheads="1"/>
            </p:cNvSpPr>
            <p:nvPr/>
          </p:nvSpPr>
          <p:spPr bwMode="auto">
            <a:xfrm>
              <a:off x="3804" y="2747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7" name="Rectangle 33"/>
            <p:cNvSpPr>
              <a:spLocks noChangeArrowheads="1"/>
            </p:cNvSpPr>
            <p:nvPr/>
          </p:nvSpPr>
          <p:spPr bwMode="auto">
            <a:xfrm>
              <a:off x="4122" y="2765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8" name="Rectangle 34"/>
            <p:cNvSpPr>
              <a:spLocks noChangeArrowheads="1"/>
            </p:cNvSpPr>
            <p:nvPr/>
          </p:nvSpPr>
          <p:spPr bwMode="auto">
            <a:xfrm>
              <a:off x="4441" y="2789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299" name="Rectangle 35"/>
            <p:cNvSpPr>
              <a:spLocks noChangeArrowheads="1"/>
            </p:cNvSpPr>
            <p:nvPr/>
          </p:nvSpPr>
          <p:spPr bwMode="auto">
            <a:xfrm>
              <a:off x="4759" y="2807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00" name="Rectangle 36"/>
            <p:cNvSpPr>
              <a:spLocks noChangeArrowheads="1"/>
            </p:cNvSpPr>
            <p:nvPr/>
          </p:nvSpPr>
          <p:spPr bwMode="auto">
            <a:xfrm>
              <a:off x="5078" y="2825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01" name="Rectangle 37"/>
            <p:cNvSpPr>
              <a:spLocks noChangeArrowheads="1"/>
            </p:cNvSpPr>
            <p:nvPr/>
          </p:nvSpPr>
          <p:spPr bwMode="auto">
            <a:xfrm>
              <a:off x="1063" y="2939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2" name="Rectangle 38"/>
            <p:cNvSpPr>
              <a:spLocks noChangeArrowheads="1"/>
            </p:cNvSpPr>
            <p:nvPr/>
          </p:nvSpPr>
          <p:spPr bwMode="auto">
            <a:xfrm>
              <a:off x="979" y="2753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3" name="Rectangle 39"/>
            <p:cNvSpPr>
              <a:spLocks noChangeArrowheads="1"/>
            </p:cNvSpPr>
            <p:nvPr/>
          </p:nvSpPr>
          <p:spPr bwMode="auto">
            <a:xfrm>
              <a:off x="979" y="2567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20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4" name="Rectangle 40"/>
            <p:cNvSpPr>
              <a:spLocks noChangeArrowheads="1"/>
            </p:cNvSpPr>
            <p:nvPr/>
          </p:nvSpPr>
          <p:spPr bwMode="auto">
            <a:xfrm>
              <a:off x="979" y="237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30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5" name="Rectangle 41"/>
            <p:cNvSpPr>
              <a:spLocks noChangeArrowheads="1"/>
            </p:cNvSpPr>
            <p:nvPr/>
          </p:nvSpPr>
          <p:spPr bwMode="auto">
            <a:xfrm>
              <a:off x="979" y="2190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40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6" name="Rectangle 42"/>
            <p:cNvSpPr>
              <a:spLocks noChangeArrowheads="1"/>
            </p:cNvSpPr>
            <p:nvPr/>
          </p:nvSpPr>
          <p:spPr bwMode="auto">
            <a:xfrm>
              <a:off x="979" y="2004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50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7" name="Rectangle 43"/>
            <p:cNvSpPr>
              <a:spLocks noChangeArrowheads="1"/>
            </p:cNvSpPr>
            <p:nvPr/>
          </p:nvSpPr>
          <p:spPr bwMode="auto">
            <a:xfrm>
              <a:off x="979" y="1819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60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8" name="Rectangle 44"/>
            <p:cNvSpPr>
              <a:spLocks noChangeArrowheads="1"/>
            </p:cNvSpPr>
            <p:nvPr/>
          </p:nvSpPr>
          <p:spPr bwMode="auto">
            <a:xfrm>
              <a:off x="979" y="1633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70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09" name="Rectangle 45"/>
            <p:cNvSpPr>
              <a:spLocks noChangeArrowheads="1"/>
            </p:cNvSpPr>
            <p:nvPr/>
          </p:nvSpPr>
          <p:spPr bwMode="auto">
            <a:xfrm>
              <a:off x="979" y="1441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80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0" name="Rectangle 46"/>
            <p:cNvSpPr>
              <a:spLocks noChangeArrowheads="1"/>
            </p:cNvSpPr>
            <p:nvPr/>
          </p:nvSpPr>
          <p:spPr bwMode="auto">
            <a:xfrm>
              <a:off x="979" y="1255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90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1" name="Rectangle 47"/>
            <p:cNvSpPr>
              <a:spLocks noChangeArrowheads="1"/>
            </p:cNvSpPr>
            <p:nvPr/>
          </p:nvSpPr>
          <p:spPr bwMode="auto">
            <a:xfrm>
              <a:off x="895" y="1070"/>
              <a:ext cx="319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100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2" name="Rectangle 48"/>
            <p:cNvSpPr>
              <a:spLocks noChangeArrowheads="1"/>
            </p:cNvSpPr>
            <p:nvPr/>
          </p:nvSpPr>
          <p:spPr bwMode="auto">
            <a:xfrm>
              <a:off x="1225" y="3166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3" name="Rectangle 49"/>
            <p:cNvSpPr>
              <a:spLocks noChangeArrowheads="1"/>
            </p:cNvSpPr>
            <p:nvPr/>
          </p:nvSpPr>
          <p:spPr bwMode="auto">
            <a:xfrm>
              <a:off x="1544" y="3166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2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4" name="Rectangle 50"/>
            <p:cNvSpPr>
              <a:spLocks noChangeArrowheads="1"/>
            </p:cNvSpPr>
            <p:nvPr/>
          </p:nvSpPr>
          <p:spPr bwMode="auto">
            <a:xfrm>
              <a:off x="1862" y="3166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4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5" name="Rectangle 51"/>
            <p:cNvSpPr>
              <a:spLocks noChangeArrowheads="1"/>
            </p:cNvSpPr>
            <p:nvPr/>
          </p:nvSpPr>
          <p:spPr bwMode="auto">
            <a:xfrm>
              <a:off x="2181" y="3166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6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6" name="Rectangle 52"/>
            <p:cNvSpPr>
              <a:spLocks noChangeArrowheads="1"/>
            </p:cNvSpPr>
            <p:nvPr/>
          </p:nvSpPr>
          <p:spPr bwMode="auto">
            <a:xfrm>
              <a:off x="2499" y="3166"/>
              <a:ext cx="156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8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7" name="Rectangle 53"/>
            <p:cNvSpPr>
              <a:spLocks noChangeArrowheads="1"/>
            </p:cNvSpPr>
            <p:nvPr/>
          </p:nvSpPr>
          <p:spPr bwMode="auto">
            <a:xfrm>
              <a:off x="2776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8" name="Rectangle 54"/>
            <p:cNvSpPr>
              <a:spLocks noChangeArrowheads="1"/>
            </p:cNvSpPr>
            <p:nvPr/>
          </p:nvSpPr>
          <p:spPr bwMode="auto">
            <a:xfrm>
              <a:off x="3100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12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19" name="Rectangle 55"/>
            <p:cNvSpPr>
              <a:spLocks noChangeArrowheads="1"/>
            </p:cNvSpPr>
            <p:nvPr/>
          </p:nvSpPr>
          <p:spPr bwMode="auto">
            <a:xfrm>
              <a:off x="3419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14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0" name="Rectangle 56"/>
            <p:cNvSpPr>
              <a:spLocks noChangeArrowheads="1"/>
            </p:cNvSpPr>
            <p:nvPr/>
          </p:nvSpPr>
          <p:spPr bwMode="auto">
            <a:xfrm>
              <a:off x="3737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16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1" name="Rectangle 57"/>
            <p:cNvSpPr>
              <a:spLocks noChangeArrowheads="1"/>
            </p:cNvSpPr>
            <p:nvPr/>
          </p:nvSpPr>
          <p:spPr bwMode="auto">
            <a:xfrm>
              <a:off x="4056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18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2" name="Rectangle 58"/>
            <p:cNvSpPr>
              <a:spLocks noChangeArrowheads="1"/>
            </p:cNvSpPr>
            <p:nvPr/>
          </p:nvSpPr>
          <p:spPr bwMode="auto">
            <a:xfrm>
              <a:off x="4374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20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3" name="Rectangle 59"/>
            <p:cNvSpPr>
              <a:spLocks noChangeArrowheads="1"/>
            </p:cNvSpPr>
            <p:nvPr/>
          </p:nvSpPr>
          <p:spPr bwMode="auto">
            <a:xfrm>
              <a:off x="4693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22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4" name="Rectangle 60"/>
            <p:cNvSpPr>
              <a:spLocks noChangeArrowheads="1"/>
            </p:cNvSpPr>
            <p:nvPr/>
          </p:nvSpPr>
          <p:spPr bwMode="auto">
            <a:xfrm>
              <a:off x="5012" y="3166"/>
              <a:ext cx="240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24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5" name="Rectangle 61"/>
            <p:cNvSpPr>
              <a:spLocks noChangeArrowheads="1"/>
            </p:cNvSpPr>
            <p:nvPr/>
          </p:nvSpPr>
          <p:spPr bwMode="auto">
            <a:xfrm>
              <a:off x="2854" y="3430"/>
              <a:ext cx="721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MONTHS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6" name="Rectangle 62"/>
            <p:cNvSpPr>
              <a:spLocks noChangeArrowheads="1"/>
            </p:cNvSpPr>
            <p:nvPr/>
          </p:nvSpPr>
          <p:spPr bwMode="auto">
            <a:xfrm rot="16200000">
              <a:off x="-108" y="1950"/>
              <a:ext cx="1707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PERCENT SURVIVING: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27" name="Rectangle 63"/>
            <p:cNvSpPr>
              <a:spLocks noChangeArrowheads="1"/>
            </p:cNvSpPr>
            <p:nvPr/>
          </p:nvSpPr>
          <p:spPr bwMode="auto">
            <a:xfrm>
              <a:off x="1351" y="3717"/>
              <a:ext cx="3655" cy="228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28" name="Line 64"/>
            <p:cNvSpPr>
              <a:spLocks noChangeShapeType="1"/>
            </p:cNvSpPr>
            <p:nvPr/>
          </p:nvSpPr>
          <p:spPr bwMode="auto">
            <a:xfrm>
              <a:off x="1399" y="3843"/>
              <a:ext cx="163" cy="1"/>
            </a:xfrm>
            <a:prstGeom prst="line">
              <a:avLst/>
            </a:prstGeom>
            <a:noFill/>
            <a:ln w="19050">
              <a:solidFill>
                <a:srgbClr val="FFFF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29" name="Rectangle 65"/>
            <p:cNvSpPr>
              <a:spLocks noChangeArrowheads="1"/>
            </p:cNvSpPr>
            <p:nvPr/>
          </p:nvSpPr>
          <p:spPr bwMode="auto">
            <a:xfrm>
              <a:off x="1460" y="3825"/>
              <a:ext cx="30" cy="3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FF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30" name="Rectangle 66"/>
            <p:cNvSpPr>
              <a:spLocks noChangeArrowheads="1"/>
            </p:cNvSpPr>
            <p:nvPr/>
          </p:nvSpPr>
          <p:spPr bwMode="auto">
            <a:xfrm>
              <a:off x="1598" y="3753"/>
              <a:ext cx="1503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SUPPORTIVE CARE</a:t>
              </a:r>
              <a:endParaRPr lang="en-US" altLang="zh-CN" sz="2800">
                <a:ea typeface="宋体" pitchFamily="2" charset="-122"/>
              </a:endParaRPr>
            </a:p>
          </p:txBody>
        </p:sp>
        <p:sp>
          <p:nvSpPr>
            <p:cNvPr id="267331" name="Line 67"/>
            <p:cNvSpPr>
              <a:spLocks noChangeShapeType="1"/>
            </p:cNvSpPr>
            <p:nvPr/>
          </p:nvSpPr>
          <p:spPr bwMode="auto">
            <a:xfrm>
              <a:off x="3100" y="3843"/>
              <a:ext cx="163" cy="1"/>
            </a:xfrm>
            <a:prstGeom prst="line">
              <a:avLst/>
            </a:prstGeom>
            <a:noFill/>
            <a:ln w="1905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32" name="Rectangle 68"/>
            <p:cNvSpPr>
              <a:spLocks noChangeArrowheads="1"/>
            </p:cNvSpPr>
            <p:nvPr/>
          </p:nvSpPr>
          <p:spPr bwMode="auto">
            <a:xfrm>
              <a:off x="3160" y="3825"/>
              <a:ext cx="30" cy="3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7333" name="Rectangle 69"/>
            <p:cNvSpPr>
              <a:spLocks noChangeArrowheads="1"/>
            </p:cNvSpPr>
            <p:nvPr/>
          </p:nvSpPr>
          <p:spPr bwMode="auto">
            <a:xfrm>
              <a:off x="3299" y="3753"/>
              <a:ext cx="1743" cy="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altLang="zh-CN" sz="1900" b="1">
                  <a:solidFill>
                    <a:srgbClr val="FFFFFF"/>
                  </a:solidFill>
                  <a:ea typeface="宋体" pitchFamily="2" charset="-122"/>
                </a:rPr>
                <a:t>COMBINATION CHEMO</a:t>
              </a:r>
              <a:endParaRPr lang="en-US" altLang="zh-CN" sz="2800"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468313" y="260350"/>
            <a:ext cx="8207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altLang="zh-CN" sz="2800" b="1">
                <a:solidFill>
                  <a:srgbClr val="FF0000"/>
                </a:solidFill>
              </a:rPr>
              <a:t>Adjuvant Chemotherapy in Early Stage NSCLC</a:t>
            </a:r>
            <a:br>
              <a:rPr lang="en-US" altLang="zh-CN" sz="1200" b="1">
                <a:solidFill>
                  <a:srgbClr val="FF0000"/>
                </a:solidFill>
              </a:rPr>
            </a:br>
            <a:r>
              <a:rPr lang="en-US" altLang="zh-CN" sz="1600">
                <a:solidFill>
                  <a:srgbClr val="FF0000"/>
                </a:solidFill>
              </a:rPr>
              <a:t>Anonymous. Non-Small Cell Lung Cancer Collaborative Group. BMJ 311:899,1995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04800" y="1447800"/>
            <a:ext cx="8534400" cy="76200"/>
          </a:xfrm>
          <a:prstGeom prst="rect">
            <a:avLst/>
          </a:prstGeom>
          <a:solidFill>
            <a:srgbClr val="FF3300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819150" y="1754188"/>
            <a:ext cx="7505700" cy="4843462"/>
            <a:chOff x="516" y="1105"/>
            <a:chExt cx="4728" cy="3051"/>
          </a:xfrm>
        </p:grpSpPr>
        <p:pic>
          <p:nvPicPr>
            <p:cNvPr id="41989" name="Picture 5" descr="fig 1 Results of trials of surgery versus surgery plus chemotherap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6" y="1105"/>
              <a:ext cx="4728" cy="3051"/>
            </a:xfrm>
            <a:prstGeom prst="rect">
              <a:avLst/>
            </a:prstGeom>
            <a:noFill/>
            <a:ln w="76200">
              <a:noFill/>
              <a:miter lim="800000"/>
              <a:headEnd/>
              <a:tailEnd/>
            </a:ln>
          </p:spPr>
        </p:pic>
        <p:sp>
          <p:nvSpPr>
            <p:cNvPr id="41990" name="AutoShape 6"/>
            <p:cNvSpPr>
              <a:spLocks noChangeArrowheads="1"/>
            </p:cNvSpPr>
            <p:nvPr/>
          </p:nvSpPr>
          <p:spPr bwMode="auto">
            <a:xfrm>
              <a:off x="4080" y="2064"/>
              <a:ext cx="288" cy="144"/>
            </a:xfrm>
            <a:prstGeom prst="diamond">
              <a:avLst/>
            </a:prstGeom>
            <a:solidFill>
              <a:srgbClr val="FF00FF"/>
            </a:solidFill>
            <a:ln w="28575">
              <a:solidFill>
                <a:srgbClr val="800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41991" name="AutoShape 7"/>
            <p:cNvSpPr>
              <a:spLocks noChangeArrowheads="1"/>
            </p:cNvSpPr>
            <p:nvPr/>
          </p:nvSpPr>
          <p:spPr bwMode="auto">
            <a:xfrm>
              <a:off x="3744" y="2640"/>
              <a:ext cx="432" cy="144"/>
            </a:xfrm>
            <a:prstGeom prst="diamond">
              <a:avLst/>
            </a:prstGeom>
            <a:solidFill>
              <a:srgbClr val="FFFF00"/>
            </a:solidFill>
            <a:ln w="28575">
              <a:solidFill>
                <a:srgbClr val="FF66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  <p:sp>
          <p:nvSpPr>
            <p:cNvPr id="41992" name="AutoShape 8"/>
            <p:cNvSpPr>
              <a:spLocks noChangeArrowheads="1"/>
            </p:cNvSpPr>
            <p:nvPr/>
          </p:nvSpPr>
          <p:spPr bwMode="auto">
            <a:xfrm>
              <a:off x="3744" y="3504"/>
              <a:ext cx="336" cy="96"/>
            </a:xfrm>
            <a:prstGeom prst="diamond">
              <a:avLst/>
            </a:prstGeom>
            <a:solidFill>
              <a:srgbClr val="00FFFF"/>
            </a:solidFill>
            <a:ln w="28575">
              <a:solidFill>
                <a:srgbClr val="00808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85" name="Group 77"/>
          <p:cNvGraphicFramePr>
            <a:graphicFrameLocks noGrp="1"/>
          </p:cNvGraphicFramePr>
          <p:nvPr/>
        </p:nvGraphicFramePr>
        <p:xfrm>
          <a:off x="539750" y="1412875"/>
          <a:ext cx="8208963" cy="4515168"/>
        </p:xfrm>
        <a:graphic>
          <a:graphicData uri="http://schemas.openxmlformats.org/drawingml/2006/table">
            <a:tbl>
              <a:tblPr/>
              <a:tblGrid>
                <a:gridCol w="1712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8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2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73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1025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Drug used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Surgery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3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Harzard ratio(95% confidence interval)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P value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% Absolute Benefit (baseline)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10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At 2 years (70%)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At 5 years (50%)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Long term alkylating agents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1.15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(1.04 to 1.27)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0.005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-4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-5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3333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Vinca alkaloid or etoposide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CN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NA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“Other”drugs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0.89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(0.72 to 1.11)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0.30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1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Cisplatin based drugs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0.87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(0.74 to 1.02)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0.08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3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CN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宋体" pitchFamily="2" charset="-122"/>
                        </a:rPr>
                        <a:t>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rgbClr val="0066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3055" name="Text Box 47"/>
          <p:cNvSpPr txBox="1">
            <a:spLocks noChangeArrowheads="1"/>
          </p:cNvSpPr>
          <p:nvPr/>
        </p:nvSpPr>
        <p:spPr bwMode="auto">
          <a:xfrm>
            <a:off x="395288" y="260350"/>
            <a:ext cx="8459787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n-US" altLang="zh-CN" sz="2800" b="1">
                <a:latin typeface="Arial" charset="0"/>
              </a:rPr>
              <a:t>Main Results of Meta-analysis of Chemotherapy in Non-small Cell Lung Cancer</a:t>
            </a:r>
          </a:p>
        </p:txBody>
      </p:sp>
      <p:sp>
        <p:nvSpPr>
          <p:cNvPr id="43056" name="Text Box 48"/>
          <p:cNvSpPr txBox="1">
            <a:spLocks noChangeArrowheads="1"/>
          </p:cNvSpPr>
          <p:nvPr/>
        </p:nvSpPr>
        <p:spPr bwMode="auto">
          <a:xfrm>
            <a:off x="2555875" y="6021388"/>
            <a:ext cx="63373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n-US" altLang="zh-CN" sz="1400">
                <a:latin typeface="Arial" charset="0"/>
              </a:rPr>
              <a:t>Non-Small Cell Lung Cancer Collaborative Group. BMJ Vol311(7).1995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881063" y="381000"/>
            <a:ext cx="7772400" cy="1143000"/>
          </a:xfrm>
        </p:spPr>
        <p:txBody>
          <a:bodyPr/>
          <a:lstStyle/>
          <a:p>
            <a:pPr>
              <a:lnSpc>
                <a:spcPct val="95000"/>
              </a:lnSpc>
            </a:pPr>
            <a:r>
              <a:rPr lang="en-US" altLang="zh-CN" sz="3200" b="1">
                <a:solidFill>
                  <a:srgbClr val="FF0000"/>
                </a:solidFill>
              </a:rPr>
              <a:t>Meta-analysis:  Survival with </a:t>
            </a:r>
            <a:br>
              <a:rPr lang="en-US" altLang="zh-CN" sz="3200" b="1">
                <a:solidFill>
                  <a:srgbClr val="FF0000"/>
                </a:solidFill>
              </a:rPr>
            </a:br>
            <a:r>
              <a:rPr lang="en-US" altLang="zh-CN" sz="3200" b="1">
                <a:solidFill>
                  <a:srgbClr val="FF0000"/>
                </a:solidFill>
              </a:rPr>
              <a:t>Cisplatin-Based Adjuvant Chemotherapy</a:t>
            </a:r>
          </a:p>
        </p:txBody>
      </p:sp>
      <p:pic>
        <p:nvPicPr>
          <p:cNvPr id="44035" name="Picture 3" descr="701008"/>
          <p:cNvPicPr>
            <a:picLocks noChangeAspect="1" noChangeArrowheads="1"/>
          </p:cNvPicPr>
          <p:nvPr/>
        </p:nvPicPr>
        <p:blipFill>
          <a:blip r:embed="rId2" cstate="print"/>
          <a:srcRect l="5138"/>
          <a:stretch>
            <a:fillRect/>
          </a:stretch>
        </p:blipFill>
        <p:spPr bwMode="auto">
          <a:xfrm>
            <a:off x="1255713" y="1773238"/>
            <a:ext cx="6740525" cy="3763962"/>
          </a:xfrm>
          <a:prstGeom prst="rect">
            <a:avLst/>
          </a:prstGeom>
          <a:solidFill>
            <a:srgbClr val="0000FF"/>
          </a:solidFill>
          <a:ln w="38100">
            <a:solidFill>
              <a:srgbClr val="0066FF"/>
            </a:solidFill>
            <a:miter lim="800000"/>
            <a:headEnd/>
            <a:tailEnd/>
          </a:ln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65125" y="62134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endParaRPr kumimoji="0" lang="zh-CN" altLang="zh-CN">
              <a:solidFill>
                <a:schemeClr val="bg1"/>
              </a:solidFill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400800" y="2335213"/>
            <a:ext cx="9985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kumimoji="0" lang="en-US" altLang="zh-CN" sz="2000">
                <a:latin typeface="Tahoma" pitchFamily="34" charset="0"/>
              </a:rPr>
              <a:t>p=0.08</a:t>
            </a:r>
            <a:endParaRPr kumimoji="0" lang="en-US" altLang="zh-CN">
              <a:latin typeface="Tahoma" pitchFamily="34" charset="0"/>
            </a:endParaRP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2195513" y="6021388"/>
            <a:ext cx="633730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en-US" altLang="zh-CN" sz="1400">
                <a:solidFill>
                  <a:schemeClr val="bg1"/>
                </a:solidFill>
                <a:latin typeface="Arial" charset="0"/>
              </a:rPr>
              <a:t>Non-Small Cell Lung Cancer Collaborative Group. BMJ Vol311(7).1995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422</Words>
  <Application>Microsoft Office PowerPoint</Application>
  <PresentationFormat>On-screen Show (4:3)</PresentationFormat>
  <Paragraphs>138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宋体</vt:lpstr>
      <vt:lpstr>微软雅黑</vt:lpstr>
      <vt:lpstr>黑体</vt:lpstr>
      <vt:lpstr>Arial</vt:lpstr>
      <vt:lpstr>Calibri</vt:lpstr>
      <vt:lpstr>Tahoma</vt:lpstr>
      <vt:lpstr>Times New Roman</vt:lpstr>
      <vt:lpstr>Wingdings</vt:lpstr>
      <vt:lpstr>Wingdings 2</vt:lpstr>
      <vt:lpstr>Office 主题</vt:lpstr>
      <vt:lpstr>PowerPoint Presentation</vt:lpstr>
      <vt:lpstr>1995年，荟萃分析：含顺铂辅助治疗能获益</vt:lpstr>
      <vt:lpstr>NON-SMALL CELL LUNG CANCER  - 化疗药物 -</vt:lpstr>
      <vt:lpstr>NON-SMALL CELL LUNG CANCER - 化疗 vs 支持治疗 (N = 778)* -</vt:lpstr>
      <vt:lpstr>PowerPoint Presentation</vt:lpstr>
      <vt:lpstr>PowerPoint Presentation</vt:lpstr>
      <vt:lpstr>Meta-analysis:  Survival with  Cisplatin-Based Adjuvant Chemotherapy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Yang</cp:lastModifiedBy>
  <cp:revision>7</cp:revision>
  <dcterms:modified xsi:type="dcterms:W3CDTF">2021-03-11T15:30:47Z</dcterms:modified>
</cp:coreProperties>
</file>